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93" r:id="rId5"/>
    <p:sldId id="264" r:id="rId6"/>
    <p:sldId id="286" r:id="rId7"/>
    <p:sldId id="265" r:id="rId8"/>
    <p:sldId id="259" r:id="rId9"/>
    <p:sldId id="267" r:id="rId10"/>
    <p:sldId id="266" r:id="rId11"/>
    <p:sldId id="268" r:id="rId12"/>
    <p:sldId id="263" r:id="rId13"/>
    <p:sldId id="270" r:id="rId14"/>
    <p:sldId id="275" r:id="rId15"/>
    <p:sldId id="272" r:id="rId16"/>
    <p:sldId id="260" r:id="rId17"/>
    <p:sldId id="261" r:id="rId18"/>
    <p:sldId id="262" r:id="rId19"/>
    <p:sldId id="284" r:id="rId20"/>
    <p:sldId id="298" r:id="rId21"/>
    <p:sldId id="299" r:id="rId22"/>
    <p:sldId id="285" r:id="rId23"/>
    <p:sldId id="294" r:id="rId24"/>
    <p:sldId id="276" r:id="rId25"/>
    <p:sldId id="277" r:id="rId26"/>
    <p:sldId id="278" r:id="rId27"/>
    <p:sldId id="281" r:id="rId28"/>
    <p:sldId id="280" r:id="rId29"/>
    <p:sldId id="279" r:id="rId30"/>
    <p:sldId id="296" r:id="rId31"/>
    <p:sldId id="288" r:id="rId32"/>
    <p:sldId id="273" r:id="rId33"/>
    <p:sldId id="274" r:id="rId34"/>
    <p:sldId id="290" r:id="rId35"/>
    <p:sldId id="292" r:id="rId36"/>
    <p:sldId id="295" r:id="rId37"/>
    <p:sldId id="291" r:id="rId38"/>
    <p:sldId id="269"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7" d="100"/>
          <a:sy n="67" d="100"/>
        </p:scale>
        <p:origin x="8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7900-9175-4B3C-ABFD-87A227E7D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D3E263-FEA2-483A-983B-C9F96BC6FA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31CE85-9943-41A6-9282-90095CF8E7B6}"/>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B094A729-7AD4-46CC-9182-2975EE762F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E39FD3-FC7B-47A6-A891-17D593999C2B}"/>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7363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665F-114C-4D21-A45D-FC85FA02BA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475225-6634-470A-85D0-8D69F529D6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8200C-5E72-404B-BED9-BDAA244AC029}"/>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E1BF0C8C-7034-4CF7-B4BE-490D6AD9EF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25F3E6-E954-4A63-AE83-2E465CD6F5BB}"/>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07208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35071-B2E7-4AB7-BEBD-AB3295B6BA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CB95EE-8315-4BB0-BFB3-A8E1485097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27A31B-223E-451B-91D4-19257BE422EF}"/>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22BE4525-AA95-4B55-B5B3-C7A56C5A46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E2CCA0-36D9-411F-97A4-797905EEB1B5}"/>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23861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17CF-C6AE-4696-B219-F3FE586F3E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F5D63B-E480-4239-B8B5-78EE45EF4A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45B11-D83E-4001-A024-828C9287D13F}"/>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ED3204B1-27C7-41B4-8E77-FFEA34552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5552EB-55A6-4F29-ABBE-FF834F055FC1}"/>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86768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41466-655D-4BB1-90A7-68031FBDFD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F0BDE8-C3D6-4EF7-BAF6-739E4478D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CF8428-756B-49FE-B3C7-5239A8D596F9}"/>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FF3F839D-C10F-4913-91B3-CF2A36CE1F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AC8A85-ECC6-422E-967F-195E2A4A7B3A}"/>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72025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25F5-B718-4C7F-B426-1E84DF5A6C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0BD1FE-5F4B-44D0-AB8F-DD4CD1847C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B3974D-019A-4A39-B72E-C1E3595F8E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4D3CDE-D373-448F-B970-D583E92C122E}"/>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6" name="Footer Placeholder 5">
            <a:extLst>
              <a:ext uri="{FF2B5EF4-FFF2-40B4-BE49-F238E27FC236}">
                <a16:creationId xmlns:a16="http://schemas.microsoft.com/office/drawing/2014/main" id="{A53333D0-2857-4FEF-9877-DD39EAED31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EF608-82EE-4129-8579-8637103ECB07}"/>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189303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634B6-8C7E-4DC9-BA3A-D96703D2BC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45CDCA-BDAB-4486-BAF6-060F0D6742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90383-6C24-4C14-8CC6-DC2E8C6644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607EC5-BC0F-49EA-BB2C-7195E264C8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B653EB-8905-4C0A-B753-AEE5E3BE39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F8987D-8CFA-49CD-9A74-F202605FDCD4}"/>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8" name="Footer Placeholder 7">
            <a:extLst>
              <a:ext uri="{FF2B5EF4-FFF2-40B4-BE49-F238E27FC236}">
                <a16:creationId xmlns:a16="http://schemas.microsoft.com/office/drawing/2014/main" id="{1B4AEE9D-58D3-4FDB-B674-14F2157CF60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BF85B4E-EBD2-4658-9E16-A89C1F6210CE}"/>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518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56915-C2D6-4AA8-8A98-D5F386B7DB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B44D66-92C4-43F1-9B7F-486919055FD4}"/>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4" name="Footer Placeholder 3">
            <a:extLst>
              <a:ext uri="{FF2B5EF4-FFF2-40B4-BE49-F238E27FC236}">
                <a16:creationId xmlns:a16="http://schemas.microsoft.com/office/drawing/2014/main" id="{0FA6AD7A-EC23-4833-AE2C-8536ABF4D1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6C221C8-ACBC-46C3-B38E-8DC9682A4660}"/>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337818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BC2CE2-C70D-4CEE-852D-4096C9A329D3}"/>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3" name="Footer Placeholder 2">
            <a:extLst>
              <a:ext uri="{FF2B5EF4-FFF2-40B4-BE49-F238E27FC236}">
                <a16:creationId xmlns:a16="http://schemas.microsoft.com/office/drawing/2014/main" id="{3D372CBC-C04E-4DCB-A3C0-8C1CFD1BEE8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4A59CC1-C2D9-4FAF-BBE0-94AFE18CDC9B}"/>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30410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8787-0272-4BC6-B0B5-ABF626F30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7C525C-4AC1-4528-9381-B504194DA0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A1B9FB-9EA3-42A8-874A-9D2A4306D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5F9827-9228-4170-8117-319364D6CC57}"/>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6" name="Footer Placeholder 5">
            <a:extLst>
              <a:ext uri="{FF2B5EF4-FFF2-40B4-BE49-F238E27FC236}">
                <a16:creationId xmlns:a16="http://schemas.microsoft.com/office/drawing/2014/main" id="{E05A2BBF-D352-42F4-85AC-FD6D32033D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31203C-F6B1-4E5D-BBA8-09E1E9078372}"/>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30056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8C74-10C0-4C0A-B202-233169323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BA4999-5164-4648-BC78-8498367716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8181661-8EAD-412C-ACF6-6697AB368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E6212-95EB-4DF4-A93C-509999650E3C}"/>
              </a:ext>
            </a:extLst>
          </p:cNvPr>
          <p:cNvSpPr>
            <a:spLocks noGrp="1"/>
          </p:cNvSpPr>
          <p:nvPr>
            <p:ph type="dt" sz="half" idx="10"/>
          </p:nvPr>
        </p:nvSpPr>
        <p:spPr/>
        <p:txBody>
          <a:bodyPr/>
          <a:lstStyle/>
          <a:p>
            <a:fld id="{C03D0157-C865-4453-8999-615C2E2DCA06}" type="datetimeFigureOut">
              <a:rPr lang="en-US" smtClean="0"/>
              <a:t>4/28/2022</a:t>
            </a:fld>
            <a:endParaRPr lang="en-US" dirty="0"/>
          </a:p>
        </p:txBody>
      </p:sp>
      <p:sp>
        <p:nvSpPr>
          <p:cNvPr id="6" name="Footer Placeholder 5">
            <a:extLst>
              <a:ext uri="{FF2B5EF4-FFF2-40B4-BE49-F238E27FC236}">
                <a16:creationId xmlns:a16="http://schemas.microsoft.com/office/drawing/2014/main" id="{BD179F75-E28A-47BA-B4DC-99539F83A2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AC87F6-C7E2-4A16-AB5A-1EA309960C30}"/>
              </a:ext>
            </a:extLst>
          </p:cNvPr>
          <p:cNvSpPr>
            <a:spLocks noGrp="1"/>
          </p:cNvSpPr>
          <p:nvPr>
            <p:ph type="sldNum" sz="quarter" idx="12"/>
          </p:nvPr>
        </p:nvSpPr>
        <p:spPr/>
        <p:txBody>
          <a:bodyPr/>
          <a:lstStyle/>
          <a:p>
            <a:fld id="{4FD44AE2-F56C-4D35-8EA3-36292E288337}" type="slidenum">
              <a:rPr lang="en-US" smtClean="0"/>
              <a:t>‹#›</a:t>
            </a:fld>
            <a:endParaRPr lang="en-US" dirty="0"/>
          </a:p>
        </p:txBody>
      </p:sp>
    </p:spTree>
    <p:extLst>
      <p:ext uri="{BB962C8B-B14F-4D97-AF65-F5344CB8AC3E}">
        <p14:creationId xmlns:p14="http://schemas.microsoft.com/office/powerpoint/2010/main" val="291471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242C56-8BFD-440B-B8B2-D73B2FE558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35E244-BCBF-46E4-85F1-7790ECA15C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14DFA-8DC7-46C5-83DC-1D543CEB0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D0157-C865-4453-8999-615C2E2DCA06}" type="datetimeFigureOut">
              <a:rPr lang="en-US" smtClean="0"/>
              <a:t>4/28/2022</a:t>
            </a:fld>
            <a:endParaRPr lang="en-US" dirty="0"/>
          </a:p>
        </p:txBody>
      </p:sp>
      <p:sp>
        <p:nvSpPr>
          <p:cNvPr id="5" name="Footer Placeholder 4">
            <a:extLst>
              <a:ext uri="{FF2B5EF4-FFF2-40B4-BE49-F238E27FC236}">
                <a16:creationId xmlns:a16="http://schemas.microsoft.com/office/drawing/2014/main" id="{2F277EAB-00A4-41E7-8B09-6D54A6F1B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C8EC4C-6BBD-4E0F-8B1E-C3804DC9A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44AE2-F56C-4D35-8EA3-36292E288337}" type="slidenum">
              <a:rPr lang="en-US" smtClean="0"/>
              <a:t>‹#›</a:t>
            </a:fld>
            <a:endParaRPr lang="en-US" dirty="0"/>
          </a:p>
        </p:txBody>
      </p:sp>
    </p:spTree>
    <p:extLst>
      <p:ext uri="{BB962C8B-B14F-4D97-AF65-F5344CB8AC3E}">
        <p14:creationId xmlns:p14="http://schemas.microsoft.com/office/powerpoint/2010/main" val="203218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Global_War_on_Terrorism_Service_Medal" TargetMode="External"/><Relationship Id="rId2" Type="http://schemas.openxmlformats.org/officeDocument/2006/relationships/hyperlink" Target="https://en.wikipedia.org/wiki/National_Defense_Service_Medal" TargetMode="External"/><Relationship Id="rId1" Type="http://schemas.openxmlformats.org/officeDocument/2006/relationships/slideLayout" Target="../slideLayouts/slideLayout2.xml"/><Relationship Id="rId5" Type="http://schemas.openxmlformats.org/officeDocument/2006/relationships/hyperlink" Target="https://en.wikipedia.org/wiki/Overseas_Service_Ribbon" TargetMode="External"/><Relationship Id="rId4" Type="http://schemas.openxmlformats.org/officeDocument/2006/relationships/hyperlink" Target="https://en.wikipedia.org/wiki/Sea_Service_Ribbon#Navy_and_Marine_Corps_Sea_Service_Deployment_Ribb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pr.org/2021/09/26/1040756471/what-is-white-replacement-theory-explaining-the-white-supremacist-rhetor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2A4ACE-A054-49F8-B7FE-1103E1133CCE}"/>
              </a:ext>
            </a:extLst>
          </p:cNvPr>
          <p:cNvSpPr>
            <a:spLocks noGrp="1"/>
          </p:cNvSpPr>
          <p:nvPr>
            <p:ph type="ctrTitle"/>
          </p:nvPr>
        </p:nvSpPr>
        <p:spPr/>
        <p:txBody>
          <a:bodyPr>
            <a:normAutofit fontScale="90000"/>
          </a:bodyPr>
          <a:lstStyle/>
          <a:p>
            <a:pPr algn="ctr"/>
            <a:r>
              <a:rPr lang="en-US" sz="4400" b="1" dirty="0"/>
              <a:t>Extremist Hate Groups and the Lure toward Violence</a:t>
            </a:r>
            <a:br>
              <a:rPr lang="en-US" sz="4400" b="1" dirty="0"/>
            </a:br>
            <a:r>
              <a:rPr lang="en-US" sz="4400" b="1" dirty="0"/>
              <a:t>AKA </a:t>
            </a:r>
            <a:br>
              <a:rPr lang="en-US" sz="4400" b="1" dirty="0"/>
            </a:br>
            <a:r>
              <a:rPr lang="en-US" sz="4400" b="1" dirty="0"/>
              <a:t>“Radical Beliefs and Violent Behavior” </a:t>
            </a:r>
          </a:p>
        </p:txBody>
      </p:sp>
      <p:sp>
        <p:nvSpPr>
          <p:cNvPr id="6" name="Subtitle 5">
            <a:extLst>
              <a:ext uri="{FF2B5EF4-FFF2-40B4-BE49-F238E27FC236}">
                <a16:creationId xmlns:a16="http://schemas.microsoft.com/office/drawing/2014/main" id="{14C766C8-B3C5-4A27-9CC1-F5EB4F6DDFD9}"/>
              </a:ext>
            </a:extLst>
          </p:cNvPr>
          <p:cNvSpPr>
            <a:spLocks noGrp="1"/>
          </p:cNvSpPr>
          <p:nvPr>
            <p:ph type="subTitle" idx="1"/>
          </p:nvPr>
        </p:nvSpPr>
        <p:spPr/>
        <p:txBody>
          <a:bodyPr>
            <a:normAutofit lnSpcReduction="10000"/>
          </a:bodyPr>
          <a:lstStyle/>
          <a:p>
            <a:r>
              <a:rPr lang="en-US" b="1" dirty="0"/>
              <a:t>Michael G. Ditsky, PhD</a:t>
            </a:r>
          </a:p>
          <a:p>
            <a:r>
              <a:rPr lang="en-US" b="1" dirty="0"/>
              <a:t>Texas Licensed Psychologist</a:t>
            </a:r>
          </a:p>
          <a:p>
            <a:r>
              <a:rPr lang="en-US" b="1" dirty="0"/>
              <a:t>Clinical and Forensic Services</a:t>
            </a:r>
          </a:p>
          <a:p>
            <a:r>
              <a:rPr lang="en-US" b="1" dirty="0"/>
              <a:t>Sugar Land, Texas</a:t>
            </a:r>
          </a:p>
          <a:p>
            <a:endParaRPr lang="en-US" dirty="0"/>
          </a:p>
        </p:txBody>
      </p:sp>
    </p:spTree>
    <p:extLst>
      <p:ext uri="{BB962C8B-B14F-4D97-AF65-F5344CB8AC3E}">
        <p14:creationId xmlns:p14="http://schemas.microsoft.com/office/powerpoint/2010/main" val="224817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2C3D-7A01-49C1-9790-BDE14A1AC04B}"/>
              </a:ext>
            </a:extLst>
          </p:cNvPr>
          <p:cNvSpPr>
            <a:spLocks noGrp="1"/>
          </p:cNvSpPr>
          <p:nvPr>
            <p:ph type="title"/>
          </p:nvPr>
        </p:nvSpPr>
        <p:spPr/>
        <p:txBody>
          <a:bodyPr/>
          <a:lstStyle/>
          <a:p>
            <a:pPr algn="ctr"/>
            <a:r>
              <a:rPr lang="en-US" b="1" dirty="0"/>
              <a:t>The Psychology of Terrorism</a:t>
            </a:r>
            <a:endParaRPr lang="en-US" dirty="0"/>
          </a:p>
        </p:txBody>
      </p:sp>
      <p:sp>
        <p:nvSpPr>
          <p:cNvPr id="3" name="Content Placeholder 2">
            <a:extLst>
              <a:ext uri="{FF2B5EF4-FFF2-40B4-BE49-F238E27FC236}">
                <a16:creationId xmlns:a16="http://schemas.microsoft.com/office/drawing/2014/main" id="{70E56070-C86E-4BEE-B3C7-0AA1982E5A54}"/>
              </a:ext>
            </a:extLst>
          </p:cNvPr>
          <p:cNvSpPr>
            <a:spLocks noGrp="1"/>
          </p:cNvSpPr>
          <p:nvPr>
            <p:ph idx="1"/>
          </p:nvPr>
        </p:nvSpPr>
        <p:spPr/>
        <p:txBody>
          <a:bodyPr>
            <a:normAutofit lnSpcReduction="10000"/>
          </a:bodyPr>
          <a:lstStyle/>
          <a:p>
            <a:r>
              <a:rPr lang="en-US" sz="2800" b="1" dirty="0"/>
              <a:t>Histories</a:t>
            </a:r>
            <a:r>
              <a:rPr lang="en-US" sz="2800" dirty="0"/>
              <a:t> of childhood abuse and trauma and themes of perceived 	injustice and humiliation often are prominent in terrorist 	biographies, but do not really help to explain terrorism. </a:t>
            </a:r>
            <a:endParaRPr lang="en-US" dirty="0"/>
          </a:p>
          <a:p>
            <a:pPr marL="0" indent="0">
              <a:buNone/>
            </a:pPr>
            <a:r>
              <a:rPr lang="en-US" sz="2800" dirty="0"/>
              <a:t>• </a:t>
            </a:r>
            <a:r>
              <a:rPr lang="en-US" sz="2800" b="1" dirty="0"/>
              <a:t>Terrorist ideologies </a:t>
            </a:r>
            <a:r>
              <a:rPr lang="en-US" sz="2800" dirty="0"/>
              <a:t>tend to provide a set of beliefs that justify and         	mandate certain behaviors. Those beliefs are regarded as 	absolute, and the behaviors are seen as serving a meaningful 	cause. </a:t>
            </a:r>
          </a:p>
          <a:p>
            <a:r>
              <a:rPr lang="en-US" sz="2800" b="1" dirty="0"/>
              <a:t>Not all extremist ideologies promote violence, nor are all extremists 	violent. One might ask whether the ideology is driven more by 	promotion of the “cause” or destruction of those who oppose 	it. </a:t>
            </a:r>
            <a:endParaRPr lang="en-US" sz="2800" b="1" i="1" dirty="0"/>
          </a:p>
          <a:p>
            <a:endParaRPr lang="en-US" dirty="0"/>
          </a:p>
        </p:txBody>
      </p:sp>
    </p:spTree>
    <p:extLst>
      <p:ext uri="{BB962C8B-B14F-4D97-AF65-F5344CB8AC3E}">
        <p14:creationId xmlns:p14="http://schemas.microsoft.com/office/powerpoint/2010/main" val="49574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4FD8-5C91-417C-A3C5-3F13ABEF8CE6}"/>
              </a:ext>
            </a:extLst>
          </p:cNvPr>
          <p:cNvSpPr>
            <a:spLocks noGrp="1"/>
          </p:cNvSpPr>
          <p:nvPr>
            <p:ph type="title"/>
          </p:nvPr>
        </p:nvSpPr>
        <p:spPr/>
        <p:txBody>
          <a:bodyPr/>
          <a:lstStyle/>
          <a:p>
            <a:pPr algn="ctr"/>
            <a:r>
              <a:rPr lang="en-US" b="1" dirty="0"/>
              <a:t>The Psychology of Terrorism</a:t>
            </a:r>
            <a:endParaRPr lang="en-US" dirty="0"/>
          </a:p>
        </p:txBody>
      </p:sp>
      <p:sp>
        <p:nvSpPr>
          <p:cNvPr id="3" name="Content Placeholder 2">
            <a:extLst>
              <a:ext uri="{FF2B5EF4-FFF2-40B4-BE49-F238E27FC236}">
                <a16:creationId xmlns:a16="http://schemas.microsoft.com/office/drawing/2014/main" id="{F8CF7C1D-8AFB-4FF5-96F3-01ABBA62CD75}"/>
              </a:ext>
            </a:extLst>
          </p:cNvPr>
          <p:cNvSpPr>
            <a:spLocks noGrp="1"/>
          </p:cNvSpPr>
          <p:nvPr>
            <p:ph idx="1"/>
          </p:nvPr>
        </p:nvSpPr>
        <p:spPr/>
        <p:txBody>
          <a:bodyPr>
            <a:normAutofit lnSpcReduction="10000"/>
          </a:bodyPr>
          <a:lstStyle/>
          <a:p>
            <a:r>
              <a:rPr lang="en-US" b="1" dirty="0"/>
              <a:t>The powerful, naturally-occurring barriers that inhibit human killing 	can be eroded either through outside social/environmental 	influences or by changing how one perceives the situation. </a:t>
            </a:r>
          </a:p>
          <a:p>
            <a:r>
              <a:rPr lang="en-US" dirty="0"/>
              <a:t>Terrorist groups, like all social collectives, have certain internal (e.g., 	mistrust, competition) and external (e.g. support, inter-group 	conflict) vulnerabilities to their existence. </a:t>
            </a:r>
          </a:p>
          <a:p>
            <a:r>
              <a:rPr lang="en-US" dirty="0"/>
              <a:t> Surprisingly, little research or analysis has been conducted on 	terrorist recruitment. Recruitment efforts do appear 	concentrated in areas where people feel most deprived and 	dissatisfied. Relationships are critical. Effective recruiters </a:t>
            </a:r>
            <a:r>
              <a:rPr lang="en-US" b="1" dirty="0"/>
              <a:t>create 	and exploit a sense of urgency and imminence. </a:t>
            </a:r>
          </a:p>
          <a:p>
            <a:endParaRPr lang="en-US" dirty="0"/>
          </a:p>
        </p:txBody>
      </p:sp>
    </p:spTree>
    <p:extLst>
      <p:ext uri="{BB962C8B-B14F-4D97-AF65-F5344CB8AC3E}">
        <p14:creationId xmlns:p14="http://schemas.microsoft.com/office/powerpoint/2010/main" val="12435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C60AB-4A39-4CB2-879D-83E794C64012}"/>
              </a:ext>
            </a:extLst>
          </p:cNvPr>
          <p:cNvSpPr>
            <a:spLocks noGrp="1"/>
          </p:cNvSpPr>
          <p:nvPr>
            <p:ph type="title"/>
          </p:nvPr>
        </p:nvSpPr>
        <p:spPr/>
        <p:txBody>
          <a:bodyPr/>
          <a:lstStyle/>
          <a:p>
            <a:pPr algn="ctr"/>
            <a:r>
              <a:rPr lang="en-US" b="1" dirty="0"/>
              <a:t>The Psychology of Terrorism</a:t>
            </a:r>
            <a:endParaRPr lang="en-US" dirty="0"/>
          </a:p>
        </p:txBody>
      </p:sp>
      <p:sp>
        <p:nvSpPr>
          <p:cNvPr id="3" name="Content Placeholder 2">
            <a:extLst>
              <a:ext uri="{FF2B5EF4-FFF2-40B4-BE49-F238E27FC236}">
                <a16:creationId xmlns:a16="http://schemas.microsoft.com/office/drawing/2014/main" id="{2A809E7D-C297-4827-9EB4-42872A1F0B37}"/>
              </a:ext>
            </a:extLst>
          </p:cNvPr>
          <p:cNvSpPr>
            <a:spLocks noGrp="1"/>
          </p:cNvSpPr>
          <p:nvPr>
            <p:ph idx="1"/>
          </p:nvPr>
        </p:nvSpPr>
        <p:spPr/>
        <p:txBody>
          <a:bodyPr>
            <a:normAutofit/>
          </a:bodyPr>
          <a:lstStyle/>
          <a:p>
            <a:r>
              <a:rPr lang="en-US" b="1" dirty="0"/>
              <a:t>Effective leaders </a:t>
            </a:r>
            <a:r>
              <a:rPr lang="en-US" dirty="0"/>
              <a:t>of terrorist organizations must be able to: maintain a 	collective belief system; establish and maintain organizational 	routines; control the flow of communication; manipulate 	incentives (and purposive goals) for followers; deflect conflict to 	external targets; and keep action going. </a:t>
            </a:r>
          </a:p>
          <a:p>
            <a:r>
              <a:rPr lang="en-US" b="1" dirty="0"/>
              <a:t>Research on the psychology of terrorism largely lacks substance and 	rigor. Cultural factors are important but have not been studied. </a:t>
            </a:r>
            <a:r>
              <a:rPr lang="en-US" dirty="0"/>
              <a:t>	Future research should be operationally-informed; maintain a 	behavior-based focus; and derive interpretations from analyses 	of incident-related behaviors.</a:t>
            </a:r>
          </a:p>
        </p:txBody>
      </p:sp>
    </p:spTree>
    <p:extLst>
      <p:ext uri="{BB962C8B-B14F-4D97-AF65-F5344CB8AC3E}">
        <p14:creationId xmlns:p14="http://schemas.microsoft.com/office/powerpoint/2010/main" val="1910351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2C735-9EE0-49A5-9A9A-40F1F0DFA8B2}"/>
              </a:ext>
            </a:extLst>
          </p:cNvPr>
          <p:cNvSpPr>
            <a:spLocks noGrp="1"/>
          </p:cNvSpPr>
          <p:nvPr>
            <p:ph type="title"/>
          </p:nvPr>
        </p:nvSpPr>
        <p:spPr/>
        <p:txBody>
          <a:bodyPr/>
          <a:lstStyle/>
          <a:p>
            <a:pPr algn="ctr"/>
            <a:r>
              <a:rPr lang="en-US" b="1" dirty="0"/>
              <a:t>Some terrorist characteristics</a:t>
            </a:r>
          </a:p>
        </p:txBody>
      </p:sp>
      <p:sp>
        <p:nvSpPr>
          <p:cNvPr id="3" name="Content Placeholder 2">
            <a:extLst>
              <a:ext uri="{FF2B5EF4-FFF2-40B4-BE49-F238E27FC236}">
                <a16:creationId xmlns:a16="http://schemas.microsoft.com/office/drawing/2014/main" id="{F06F79E5-FF29-4139-8829-D4B300E92A23}"/>
              </a:ext>
            </a:extLst>
          </p:cNvPr>
          <p:cNvSpPr>
            <a:spLocks noGrp="1"/>
          </p:cNvSpPr>
          <p:nvPr>
            <p:ph idx="1"/>
          </p:nvPr>
        </p:nvSpPr>
        <p:spPr/>
        <p:txBody>
          <a:bodyPr/>
          <a:lstStyle/>
          <a:p>
            <a:r>
              <a:rPr lang="en-US" sz="2000" b="0" i="0" dirty="0">
                <a:solidFill>
                  <a:srgbClr val="111111"/>
                </a:solidFill>
                <a:effectLst/>
                <a:latin typeface="Roboto" panose="02000000000000000000" pitchFamily="2" charset="0"/>
              </a:rPr>
              <a:t>Edward O’Balance (?) suggests we can generalize about some terrorist characteristics: </a:t>
            </a:r>
          </a:p>
          <a:p>
            <a:r>
              <a:rPr lang="en-US" sz="2400" b="0" i="0" dirty="0">
                <a:solidFill>
                  <a:srgbClr val="111111"/>
                </a:solidFill>
                <a:effectLst/>
              </a:rPr>
              <a:t>1)</a:t>
            </a:r>
            <a:r>
              <a:rPr lang="en-US" sz="2400" b="1" i="0" dirty="0">
                <a:solidFill>
                  <a:srgbClr val="111111"/>
                </a:solidFill>
                <a:effectLst/>
              </a:rPr>
              <a:t> Dedicated (not casual/part-time) </a:t>
            </a:r>
          </a:p>
          <a:p>
            <a:r>
              <a:rPr lang="en-US" sz="2400" b="1" i="0" dirty="0">
                <a:solidFill>
                  <a:srgbClr val="111111"/>
                </a:solidFill>
                <a:effectLst/>
              </a:rPr>
              <a:t>2) Brave (death/torture/jail a possibility) </a:t>
            </a:r>
          </a:p>
          <a:p>
            <a:r>
              <a:rPr lang="en-US" sz="2400" b="1" i="0" dirty="0">
                <a:solidFill>
                  <a:srgbClr val="111111"/>
                </a:solidFill>
                <a:effectLst/>
              </a:rPr>
              <a:t>3) No pity/emotion (kill for higher purpose) </a:t>
            </a:r>
          </a:p>
          <a:p>
            <a:r>
              <a:rPr lang="en-US" sz="2400" b="1" i="0" dirty="0">
                <a:solidFill>
                  <a:srgbClr val="111111"/>
                </a:solidFill>
                <a:effectLst/>
              </a:rPr>
              <a:t>4) Fairly high intelligence</a:t>
            </a:r>
            <a:r>
              <a:rPr lang="en-US" sz="2400" b="0" i="0" dirty="0">
                <a:solidFill>
                  <a:srgbClr val="111111"/>
                </a:solidFill>
                <a:effectLst/>
              </a:rPr>
              <a:t> (planning and conducting terrorism isn’t easy so intelligence is necessary)</a:t>
            </a:r>
          </a:p>
          <a:p>
            <a:r>
              <a:rPr lang="en-US" sz="2400" b="1" dirty="0"/>
              <a:t>5) Fairly high sophistication</a:t>
            </a:r>
            <a:r>
              <a:rPr lang="en-US" sz="2400" dirty="0"/>
              <a:t> (travel 1st class, stay in nice hotels, blend in with executive jet setters etc)</a:t>
            </a:r>
          </a:p>
          <a:p>
            <a:r>
              <a:rPr lang="en-US" sz="2400" b="1" dirty="0"/>
              <a:t> 6) Reasonable education/knowledge </a:t>
            </a:r>
            <a:r>
              <a:rPr lang="en-US" sz="2400" dirty="0"/>
              <a:t>(</a:t>
            </a:r>
            <a:r>
              <a:rPr lang="en-US" sz="2000" dirty="0"/>
              <a:t>English language/another language-College</a:t>
            </a:r>
            <a:endParaRPr lang="en-US" sz="2000" b="0" i="0" dirty="0">
              <a:solidFill>
                <a:srgbClr val="111111"/>
              </a:solidFill>
              <a:effectLst/>
              <a:latin typeface="Roboto" panose="02000000000000000000" pitchFamily="2" charset="0"/>
            </a:endParaRPr>
          </a:p>
          <a:p>
            <a:r>
              <a:rPr lang="en-US" sz="2000" b="0" i="0" dirty="0">
                <a:effectLst/>
                <a:latin typeface="Roboto" panose="02000000000000000000" pitchFamily="2" charset="0"/>
              </a:rPr>
              <a:t>hhh.gavilan.edu/mturetzky/Pols5/documents/Lecture6-TheoriesofTerrorism.pdf</a:t>
            </a:r>
            <a:endParaRPr lang="en-US" sz="2000" dirty="0"/>
          </a:p>
        </p:txBody>
      </p:sp>
    </p:spTree>
    <p:extLst>
      <p:ext uri="{BB962C8B-B14F-4D97-AF65-F5344CB8AC3E}">
        <p14:creationId xmlns:p14="http://schemas.microsoft.com/office/powerpoint/2010/main" val="210447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1935C98-541F-411D-A49A-F58C0FE71C44}"/>
              </a:ext>
            </a:extLst>
          </p:cNvPr>
          <p:cNvSpPr>
            <a:spLocks noGrp="1"/>
          </p:cNvSpPr>
          <p:nvPr>
            <p:ph type="title"/>
          </p:nvPr>
        </p:nvSpPr>
        <p:spPr/>
        <p:txBody>
          <a:bodyPr/>
          <a:lstStyle/>
          <a:p>
            <a:pPr algn="ctr"/>
            <a:r>
              <a:rPr lang="en-US" b="1" dirty="0"/>
              <a:t>Steve Taylor, UK: </a:t>
            </a:r>
            <a:r>
              <a:rPr lang="en-US" b="1" i="1" dirty="0"/>
              <a:t>Back to Sanity: Healing the Madness of Our Minds</a:t>
            </a:r>
          </a:p>
        </p:txBody>
      </p:sp>
      <p:sp>
        <p:nvSpPr>
          <p:cNvPr id="10" name="Content Placeholder 9">
            <a:extLst>
              <a:ext uri="{FF2B5EF4-FFF2-40B4-BE49-F238E27FC236}">
                <a16:creationId xmlns:a16="http://schemas.microsoft.com/office/drawing/2014/main" id="{C6FE1D87-C0D0-4E87-B2BB-E63A34AD77FC}"/>
              </a:ext>
            </a:extLst>
          </p:cNvPr>
          <p:cNvSpPr>
            <a:spLocks noGrp="1"/>
          </p:cNvSpPr>
          <p:nvPr>
            <p:ph idx="1"/>
          </p:nvPr>
        </p:nvSpPr>
        <p:spPr/>
        <p:txBody>
          <a:bodyPr>
            <a:normAutofit fontScale="92500" lnSpcReduction="10000"/>
          </a:bodyPr>
          <a:lstStyle/>
          <a:p>
            <a:r>
              <a:rPr lang="en-US" sz="2400" dirty="0">
                <a:latin typeface="Calibri" panose="020F0502020204030204" pitchFamily="34" charset="0"/>
                <a:cs typeface="Calibri" panose="020F0502020204030204" pitchFamily="34" charset="0"/>
              </a:rPr>
              <a:t>Islamic Terrorist: </a:t>
            </a:r>
            <a:r>
              <a:rPr lang="en-US" sz="2400" i="0" dirty="0">
                <a:solidFill>
                  <a:srgbClr val="202122"/>
                </a:solidFill>
                <a:effectLst/>
                <a:latin typeface="Calibri" panose="020F0502020204030204" pitchFamily="34" charset="0"/>
                <a:cs typeface="Calibri" panose="020F0502020204030204" pitchFamily="34" charset="0"/>
              </a:rPr>
              <a:t>Mohammed Emwazi, AKA, Jihadi John: 1988-2015</a:t>
            </a:r>
          </a:p>
          <a:p>
            <a:r>
              <a:rPr lang="en-US" sz="2400" dirty="0">
                <a:solidFill>
                  <a:srgbClr val="202122"/>
                </a:solidFill>
                <a:latin typeface="Calibri" panose="020F0502020204030204" pitchFamily="34" charset="0"/>
                <a:cs typeface="Calibri" panose="020F0502020204030204" pitchFamily="34" charset="0"/>
              </a:rPr>
              <a:t>Beheaded journalists: James Foley, Steven Sotloff, David Haines, Alan Henning, Peter Kassig, and Syrian soldiers</a:t>
            </a:r>
          </a:p>
          <a:p>
            <a:r>
              <a:rPr lang="en-US" sz="2400" dirty="0">
                <a:solidFill>
                  <a:srgbClr val="202122"/>
                </a:solidFill>
                <a:latin typeface="Calibri" panose="020F0502020204030204" pitchFamily="34" charset="0"/>
                <a:cs typeface="Calibri" panose="020F0502020204030204" pitchFamily="34" charset="0"/>
              </a:rPr>
              <a:t>Mistake to label terrorists as evil or mentally deranged</a:t>
            </a:r>
          </a:p>
          <a:p>
            <a:r>
              <a:rPr lang="en-US" sz="2400" dirty="0">
                <a:solidFill>
                  <a:srgbClr val="202122"/>
                </a:solidFill>
                <a:latin typeface="Calibri" panose="020F0502020204030204" pitchFamily="34" charset="0"/>
                <a:cs typeface="Calibri" panose="020F0502020204030204" pitchFamily="34" charset="0"/>
              </a:rPr>
              <a:t>Stable individuals</a:t>
            </a:r>
          </a:p>
          <a:p>
            <a:r>
              <a:rPr lang="en-US" sz="2400" b="1" dirty="0">
                <a:solidFill>
                  <a:srgbClr val="202122"/>
                </a:solidFill>
                <a:latin typeface="Calibri" panose="020F0502020204030204" pitchFamily="34" charset="0"/>
                <a:cs typeface="Calibri" panose="020F0502020204030204" pitchFamily="34" charset="0"/>
              </a:rPr>
              <a:t>Switch off their sense of empathy in service of their beliefs and goals as opposed to sociopaths/psychopaths who lack empathy.</a:t>
            </a:r>
          </a:p>
          <a:p>
            <a:r>
              <a:rPr lang="en-US" sz="2400" dirty="0">
                <a:solidFill>
                  <a:srgbClr val="202122"/>
                </a:solidFill>
                <a:latin typeface="Calibri" panose="020F0502020204030204" pitchFamily="34" charset="0"/>
                <a:cs typeface="Calibri" panose="020F0502020204030204" pitchFamily="34" charset="0"/>
              </a:rPr>
              <a:t>Members of other groups are seen as objects and kill them without remorse</a:t>
            </a:r>
          </a:p>
          <a:p>
            <a:r>
              <a:rPr lang="en-US" sz="2400" dirty="0">
                <a:solidFill>
                  <a:srgbClr val="202122"/>
                </a:solidFill>
                <a:latin typeface="Calibri" panose="020F0502020204030204" pitchFamily="34" charset="0"/>
                <a:cs typeface="Calibri" panose="020F0502020204030204" pitchFamily="34" charset="0"/>
              </a:rPr>
              <a:t>Adolescence (up to age 25): a strong need for identity and belonging</a:t>
            </a:r>
          </a:p>
          <a:p>
            <a:r>
              <a:rPr lang="en-US" sz="2400" b="1" dirty="0">
                <a:solidFill>
                  <a:srgbClr val="202122"/>
                </a:solidFill>
                <a:latin typeface="Calibri" panose="020F0502020204030204" pitchFamily="34" charset="0"/>
                <a:cs typeface="Calibri" panose="020F0502020204030204" pitchFamily="34" charset="0"/>
              </a:rPr>
              <a:t>“Below the shiny surface of the modern world, there is a crisis of meaning and purpose. Our social and economic systems encourage us to think of well-being in terms of shallow materialism.” </a:t>
            </a: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7559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F09069-5CB4-4BDD-878F-A982DC2642D1}"/>
              </a:ext>
            </a:extLst>
          </p:cNvPr>
          <p:cNvSpPr>
            <a:spLocks noGrp="1"/>
          </p:cNvSpPr>
          <p:nvPr>
            <p:ph type="ctrTitle" idx="4294967295"/>
          </p:nvPr>
        </p:nvSpPr>
        <p:spPr>
          <a:xfrm>
            <a:off x="0" y="1122363"/>
            <a:ext cx="12015788" cy="2387600"/>
          </a:xfrm>
        </p:spPr>
        <p:txBody>
          <a:bodyPr>
            <a:normAutofit/>
          </a:bodyPr>
          <a:lstStyle/>
          <a:p>
            <a:pPr algn="ctr"/>
            <a:r>
              <a:rPr lang="en-US" dirty="0"/>
              <a:t>2</a:t>
            </a:r>
            <a:r>
              <a:rPr lang="en-US" b="1" dirty="0"/>
              <a:t>. The Psychological Dimensions of Domestic Terrorists</a:t>
            </a:r>
          </a:p>
        </p:txBody>
      </p:sp>
    </p:spTree>
    <p:extLst>
      <p:ext uri="{BB962C8B-B14F-4D97-AF65-F5344CB8AC3E}">
        <p14:creationId xmlns:p14="http://schemas.microsoft.com/office/powerpoint/2010/main" val="326905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0530302F-A953-485D-862B-DEB16076D0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715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9212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B4FA2-1903-4600-879D-E10B20F62CCD}"/>
              </a:ext>
            </a:extLst>
          </p:cNvPr>
          <p:cNvSpPr>
            <a:spLocks noGrp="1"/>
          </p:cNvSpPr>
          <p:nvPr>
            <p:ph type="title"/>
          </p:nvPr>
        </p:nvSpPr>
        <p:spPr/>
        <p:txBody>
          <a:bodyPr/>
          <a:lstStyle/>
          <a:p>
            <a:pPr algn="ctr"/>
            <a:r>
              <a:rPr lang="en-US" b="1" dirty="0"/>
              <a:t>Jacob Chansley: Qanon Shaman</a:t>
            </a:r>
            <a:br>
              <a:rPr lang="en-US" b="1" dirty="0"/>
            </a:br>
            <a:r>
              <a:rPr lang="en-US" b="1" dirty="0"/>
              <a:t>AKA Yellowstone Wolf</a:t>
            </a:r>
          </a:p>
        </p:txBody>
      </p:sp>
      <p:sp>
        <p:nvSpPr>
          <p:cNvPr id="3" name="Content Placeholder 2">
            <a:extLst>
              <a:ext uri="{FF2B5EF4-FFF2-40B4-BE49-F238E27FC236}">
                <a16:creationId xmlns:a16="http://schemas.microsoft.com/office/drawing/2014/main" id="{DBEC6738-0399-4A4C-AF23-FFA0BD59C281}"/>
              </a:ext>
            </a:extLst>
          </p:cNvPr>
          <p:cNvSpPr>
            <a:spLocks noGrp="1"/>
          </p:cNvSpPr>
          <p:nvPr>
            <p:ph idx="1"/>
          </p:nvPr>
        </p:nvSpPr>
        <p:spPr/>
        <p:txBody>
          <a:bodyPr>
            <a:normAutofit/>
          </a:bodyPr>
          <a:lstStyle/>
          <a:p>
            <a:r>
              <a:rPr lang="en-US" dirty="0"/>
              <a:t>BOP psychologists diagnosed him with schizophrenia, bipolar disorder, depression, and anxiety. </a:t>
            </a:r>
          </a:p>
          <a:p>
            <a:r>
              <a:rPr lang="en-US" dirty="0"/>
              <a:t>Told his lawyer about being related to Jesus and Buddha.</a:t>
            </a:r>
          </a:p>
          <a:p>
            <a:r>
              <a:rPr lang="en-US" dirty="0"/>
              <a:t>Follower of Q conspiracy and has attended Q related rallies.</a:t>
            </a:r>
          </a:p>
          <a:p>
            <a:r>
              <a:rPr lang="en-US" dirty="0"/>
              <a:t>Told the FBI he was to appear at the capitol with other “patriots” at the request of then President Trump.</a:t>
            </a:r>
          </a:p>
          <a:p>
            <a:r>
              <a:rPr lang="en-US" dirty="0"/>
              <a:t>Has stated that “covid-1984 is a global propaganda hoax.”</a:t>
            </a:r>
          </a:p>
          <a:p>
            <a:r>
              <a:rPr lang="en-US" dirty="0"/>
              <a:t>Sentenced to 41 months jail. Pleaded guilty. </a:t>
            </a:r>
          </a:p>
        </p:txBody>
      </p:sp>
    </p:spTree>
    <p:extLst>
      <p:ext uri="{BB962C8B-B14F-4D97-AF65-F5344CB8AC3E}">
        <p14:creationId xmlns:p14="http://schemas.microsoft.com/office/powerpoint/2010/main" val="1999944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6556D-B348-4FA5-81C4-8D05AFCAB00D}"/>
              </a:ext>
            </a:extLst>
          </p:cNvPr>
          <p:cNvSpPr>
            <a:spLocks noGrp="1"/>
          </p:cNvSpPr>
          <p:nvPr>
            <p:ph type="title"/>
          </p:nvPr>
        </p:nvSpPr>
        <p:spPr/>
        <p:txBody>
          <a:bodyPr/>
          <a:lstStyle/>
          <a:p>
            <a:pPr algn="ctr"/>
            <a:r>
              <a:rPr lang="en-US" b="1" dirty="0"/>
              <a:t>Jacob Chansley, AKA, Jacob Angeli</a:t>
            </a:r>
            <a:endParaRPr lang="en-US" dirty="0"/>
          </a:p>
        </p:txBody>
      </p:sp>
      <p:sp>
        <p:nvSpPr>
          <p:cNvPr id="3" name="Content Placeholder 2">
            <a:extLst>
              <a:ext uri="{FF2B5EF4-FFF2-40B4-BE49-F238E27FC236}">
                <a16:creationId xmlns:a16="http://schemas.microsoft.com/office/drawing/2014/main" id="{6ABEA2B9-4EDD-45B8-8AF8-32E9F203B33F}"/>
              </a:ext>
            </a:extLst>
          </p:cNvPr>
          <p:cNvSpPr>
            <a:spLocks noGrp="1"/>
          </p:cNvSpPr>
          <p:nvPr>
            <p:ph idx="1"/>
          </p:nvPr>
        </p:nvSpPr>
        <p:spPr/>
        <p:txBody>
          <a:bodyPr/>
          <a:lstStyle/>
          <a:p>
            <a:r>
              <a:rPr lang="en-US" sz="3200" dirty="0"/>
              <a:t>Born in Phoenix, Arizona. Some college. US Navy: 2005-2007: Refused anthrax vaccine; released in October 2007. Medals: </a:t>
            </a:r>
            <a:r>
              <a:rPr lang="en-US" sz="3200" b="0" i="0" dirty="0">
                <a:latin typeface="Arial" panose="020B0604020202020204" pitchFamily="34" charset="0"/>
              </a:rPr>
              <a:t> </a:t>
            </a:r>
            <a:r>
              <a:rPr lang="en-US" sz="3200" b="0" i="0" u="sng" dirty="0">
                <a:latin typeface="Arial" panose="020B0604020202020204" pitchFamily="34" charset="0"/>
                <a:hlinkClick r:id="rId2">
                  <a:extLst>
                    <a:ext uri="{A12FA001-AC4F-418D-AE19-62706E023703}">
                      <ahyp:hlinkClr xmlns:ahyp="http://schemas.microsoft.com/office/drawing/2018/hyperlinkcolor" val="tx"/>
                    </a:ext>
                  </a:extLst>
                </a:hlinkClick>
              </a:rPr>
              <a:t>National Defense Service Medal</a:t>
            </a:r>
            <a:r>
              <a:rPr lang="en-US" sz="3200" b="0" i="0" dirty="0">
                <a:latin typeface="Arial" panose="020B0604020202020204" pitchFamily="34" charset="0"/>
              </a:rPr>
              <a:t>, </a:t>
            </a:r>
          </a:p>
          <a:p>
            <a:r>
              <a:rPr lang="en-US" sz="3200" b="0" i="0" dirty="0">
                <a:latin typeface="Arial" panose="020B0604020202020204" pitchFamily="34" charset="0"/>
              </a:rPr>
              <a:t>the </a:t>
            </a:r>
            <a:r>
              <a:rPr lang="en-US" sz="3200" b="0" i="0" u="none" strike="noStrike" dirty="0">
                <a:latin typeface="Arial" panose="020B0604020202020204" pitchFamily="34" charset="0"/>
                <a:hlinkClick r:id="rId3" tooltip="Global War on Terrorism Service Medal">
                  <a:extLst>
                    <a:ext uri="{A12FA001-AC4F-418D-AE19-62706E023703}">
                      <ahyp:hlinkClr xmlns:ahyp="http://schemas.microsoft.com/office/drawing/2018/hyperlinkcolor" val="tx"/>
                    </a:ext>
                  </a:extLst>
                </a:hlinkClick>
              </a:rPr>
              <a:t>Global War on Terrorism Service Medal</a:t>
            </a:r>
            <a:r>
              <a:rPr lang="en-US" sz="3200" b="0" i="0" dirty="0">
                <a:latin typeface="Arial" panose="020B0604020202020204" pitchFamily="34" charset="0"/>
              </a:rPr>
              <a:t>, </a:t>
            </a:r>
          </a:p>
          <a:p>
            <a:r>
              <a:rPr lang="en-US" sz="3200" b="0" i="0" dirty="0">
                <a:latin typeface="Arial" panose="020B0604020202020204" pitchFamily="34" charset="0"/>
              </a:rPr>
              <a:t>the </a:t>
            </a:r>
            <a:r>
              <a:rPr lang="en-US" sz="3200" b="0" i="0" u="none" strike="noStrike" dirty="0">
                <a:latin typeface="Arial" panose="020B0604020202020204" pitchFamily="34" charset="0"/>
                <a:hlinkClick r:id="rId4" tooltip="Sea Service Ribbon">
                  <a:extLst>
                    <a:ext uri="{A12FA001-AC4F-418D-AE19-62706E023703}">
                      <ahyp:hlinkClr xmlns:ahyp="http://schemas.microsoft.com/office/drawing/2018/hyperlinkcolor" val="tx"/>
                    </a:ext>
                  </a:extLst>
                </a:hlinkClick>
              </a:rPr>
              <a:t>Sea Service Deployment Ribbon</a:t>
            </a:r>
            <a:r>
              <a:rPr lang="en-US" sz="3200" b="0" i="0" dirty="0">
                <a:latin typeface="Arial" panose="020B0604020202020204" pitchFamily="34" charset="0"/>
              </a:rPr>
              <a:t> and </a:t>
            </a:r>
          </a:p>
          <a:p>
            <a:r>
              <a:rPr lang="en-US" sz="3200" b="0" i="0" dirty="0">
                <a:latin typeface="Arial" panose="020B0604020202020204" pitchFamily="34" charset="0"/>
              </a:rPr>
              <a:t>the </a:t>
            </a:r>
            <a:r>
              <a:rPr lang="en-US" sz="3200" b="0" i="0" u="none" strike="noStrike" dirty="0">
                <a:latin typeface="Arial" panose="020B0604020202020204" pitchFamily="34" charset="0"/>
                <a:hlinkClick r:id="rId5" tooltip="Overseas Service Ribbon">
                  <a:extLst>
                    <a:ext uri="{A12FA001-AC4F-418D-AE19-62706E023703}">
                      <ahyp:hlinkClr xmlns:ahyp="http://schemas.microsoft.com/office/drawing/2018/hyperlinkcolor" val="tx"/>
                    </a:ext>
                  </a:extLst>
                </a:hlinkClick>
              </a:rPr>
              <a:t>Navy and Marine Corps Overseas Service Ribbon</a:t>
            </a:r>
            <a:r>
              <a:rPr lang="en-US" sz="3200" b="0" i="0" dirty="0">
                <a:latin typeface="Arial" panose="020B0604020202020204" pitchFamily="34" charset="0"/>
              </a:rPr>
              <a:t>.</a:t>
            </a:r>
            <a:endParaRPr lang="en-US" sz="3200" dirty="0"/>
          </a:p>
          <a:p>
            <a:endParaRPr lang="en-US" dirty="0"/>
          </a:p>
        </p:txBody>
      </p:sp>
    </p:spTree>
    <p:extLst>
      <p:ext uri="{BB962C8B-B14F-4D97-AF65-F5344CB8AC3E}">
        <p14:creationId xmlns:p14="http://schemas.microsoft.com/office/powerpoint/2010/main" val="2350679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0C82-DBE3-434B-8564-C059002528D4}"/>
              </a:ext>
            </a:extLst>
          </p:cNvPr>
          <p:cNvSpPr>
            <a:spLocks noGrp="1"/>
          </p:cNvSpPr>
          <p:nvPr>
            <p:ph type="title"/>
          </p:nvPr>
        </p:nvSpPr>
        <p:spPr/>
        <p:txBody>
          <a:bodyPr/>
          <a:lstStyle/>
          <a:p>
            <a:pPr algn="ctr"/>
            <a:r>
              <a:rPr lang="en-US" b="1" dirty="0"/>
              <a:t>Terrorist Psychology</a:t>
            </a:r>
          </a:p>
        </p:txBody>
      </p:sp>
      <p:sp>
        <p:nvSpPr>
          <p:cNvPr id="3" name="Content Placeholder 2">
            <a:extLst>
              <a:ext uri="{FF2B5EF4-FFF2-40B4-BE49-F238E27FC236}">
                <a16:creationId xmlns:a16="http://schemas.microsoft.com/office/drawing/2014/main" id="{E41C8EC6-8BBE-4281-BCB9-6B93AA15D393}"/>
              </a:ext>
            </a:extLst>
          </p:cNvPr>
          <p:cNvSpPr>
            <a:spLocks noGrp="1"/>
          </p:cNvSpPr>
          <p:nvPr>
            <p:ph idx="1"/>
          </p:nvPr>
        </p:nvSpPr>
        <p:spPr/>
        <p:txBody>
          <a:bodyPr/>
          <a:lstStyle/>
          <a:p>
            <a:r>
              <a:rPr lang="en-US" sz="2800" dirty="0"/>
              <a:t>The two most significant scholarly reviews of the psychopathology </a:t>
            </a:r>
          </a:p>
          <a:p>
            <a:pPr marL="0" indent="0">
              <a:buNone/>
            </a:pPr>
            <a:r>
              <a:rPr lang="en-US" dirty="0"/>
              <a:t>   </a:t>
            </a:r>
            <a:r>
              <a:rPr lang="en-US" sz="2800" dirty="0"/>
              <a:t>position both agree that </a:t>
            </a:r>
            <a:r>
              <a:rPr lang="en-US" sz="2800" b="1" dirty="0"/>
              <a:t>evidence supporting terrorist normality </a:t>
            </a:r>
            <a:endParaRPr lang="en-US" b="1" dirty="0"/>
          </a:p>
          <a:p>
            <a:pPr marL="0" indent="0">
              <a:buNone/>
            </a:pPr>
            <a:r>
              <a:rPr lang="en-US" sz="2800" b="1" dirty="0"/>
              <a:t>   more plentiful and of better quality.</a:t>
            </a:r>
            <a:r>
              <a:rPr lang="en-US" sz="4000" b="1" dirty="0"/>
              <a:t> </a:t>
            </a:r>
            <a:r>
              <a:rPr lang="en-US" sz="2400" dirty="0"/>
              <a:t>Silke, A. (1998), Cheshire-Cat logic: 	The recurring theme of terrorist abnormality in psychological research, 	Psychology, Crime &amp; Law, 4:1, 51–69.</a:t>
            </a:r>
          </a:p>
          <a:p>
            <a:r>
              <a:rPr lang="en-US" b="1" dirty="0"/>
              <a:t>Europol</a:t>
            </a:r>
            <a:r>
              <a:rPr lang="en-US" dirty="0"/>
              <a:t> identified characteristics of jihadists perpetrating acts of terror in the EU and found that </a:t>
            </a:r>
            <a:r>
              <a:rPr lang="en-US" b="1" dirty="0"/>
              <a:t>many perpetrators were not “strictly practicing their Islam religion”. </a:t>
            </a:r>
          </a:p>
          <a:p>
            <a:endParaRPr lang="en-US" dirty="0"/>
          </a:p>
        </p:txBody>
      </p:sp>
    </p:spTree>
    <p:extLst>
      <p:ext uri="{BB962C8B-B14F-4D97-AF65-F5344CB8AC3E}">
        <p14:creationId xmlns:p14="http://schemas.microsoft.com/office/powerpoint/2010/main" val="27294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4709-6984-4F5E-909D-0651489F9961}"/>
              </a:ext>
            </a:extLst>
          </p:cNvPr>
          <p:cNvSpPr>
            <a:spLocks noGrp="1"/>
          </p:cNvSpPr>
          <p:nvPr>
            <p:ph type="title"/>
          </p:nvPr>
        </p:nvSpPr>
        <p:spPr/>
        <p:txBody>
          <a:bodyPr/>
          <a:lstStyle/>
          <a:p>
            <a:pPr algn="ctr"/>
            <a:r>
              <a:rPr lang="en-US" b="1" dirty="0"/>
              <a:t>Learning Objectives</a:t>
            </a:r>
          </a:p>
        </p:txBody>
      </p:sp>
      <p:sp>
        <p:nvSpPr>
          <p:cNvPr id="3" name="Content Placeholder 2">
            <a:extLst>
              <a:ext uri="{FF2B5EF4-FFF2-40B4-BE49-F238E27FC236}">
                <a16:creationId xmlns:a16="http://schemas.microsoft.com/office/drawing/2014/main" id="{75D445C9-E87D-43D3-B0B3-1C5194DEDD49}"/>
              </a:ext>
            </a:extLst>
          </p:cNvPr>
          <p:cNvSpPr>
            <a:spLocks noGrp="1"/>
          </p:cNvSpPr>
          <p:nvPr>
            <p:ph idx="1"/>
          </p:nvPr>
        </p:nvSpPr>
        <p:spPr/>
        <p:txBody>
          <a:bodyPr>
            <a:normAutofit/>
          </a:bodyPr>
          <a:lstStyle/>
          <a:p>
            <a:pPr algn="ctr"/>
            <a:r>
              <a:rPr lang="en-US" sz="3200" dirty="0"/>
              <a:t>Background </a:t>
            </a:r>
          </a:p>
          <a:p>
            <a:r>
              <a:rPr lang="en-US" sz="3200" dirty="0"/>
              <a:t>1) Describe the psychology of terrorism</a:t>
            </a:r>
          </a:p>
          <a:p>
            <a:r>
              <a:rPr lang="en-US" sz="3200" dirty="0"/>
              <a:t>2) Summarize the psychological dimensions of a domestic terrorist </a:t>
            </a:r>
          </a:p>
          <a:p>
            <a:r>
              <a:rPr lang="en-US" sz="3200" dirty="0"/>
              <a:t>3) Focus on White Supremacy</a:t>
            </a:r>
          </a:p>
          <a:p>
            <a:r>
              <a:rPr lang="en-US" sz="3200" dirty="0"/>
              <a:t>4) Apply strategies to the counseling of a terrorist seeking rehabilitation: a case study of White Supremacy</a:t>
            </a:r>
          </a:p>
        </p:txBody>
      </p:sp>
    </p:spTree>
    <p:extLst>
      <p:ext uri="{BB962C8B-B14F-4D97-AF65-F5344CB8AC3E}">
        <p14:creationId xmlns:p14="http://schemas.microsoft.com/office/powerpoint/2010/main" val="3778468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3C63-C9A0-4BF6-99CB-6326816E066F}"/>
              </a:ext>
            </a:extLst>
          </p:cNvPr>
          <p:cNvSpPr>
            <a:spLocks noGrp="1"/>
          </p:cNvSpPr>
          <p:nvPr>
            <p:ph type="title"/>
          </p:nvPr>
        </p:nvSpPr>
        <p:spPr>
          <a:xfrm>
            <a:off x="995363" y="279400"/>
            <a:ext cx="10515600" cy="1325563"/>
          </a:xfrm>
        </p:spPr>
        <p:txBody>
          <a:bodyPr>
            <a:normAutofit/>
          </a:bodyPr>
          <a:lstStyle/>
          <a:p>
            <a:pPr algn="ctr"/>
            <a:r>
              <a:rPr lang="en-US" sz="3200" b="1" dirty="0"/>
              <a:t>Silke, A. (1998), Cheshire-Cat logic: The recurring theme of terrorist abnormality in psychological research</a:t>
            </a:r>
          </a:p>
        </p:txBody>
      </p:sp>
      <p:sp>
        <p:nvSpPr>
          <p:cNvPr id="3" name="Content Placeholder 2">
            <a:extLst>
              <a:ext uri="{FF2B5EF4-FFF2-40B4-BE49-F238E27FC236}">
                <a16:creationId xmlns:a16="http://schemas.microsoft.com/office/drawing/2014/main" id="{D15D7DEA-5607-4582-9F4A-DB4B1365C742}"/>
              </a:ext>
            </a:extLst>
          </p:cNvPr>
          <p:cNvSpPr>
            <a:spLocks noGrp="1"/>
          </p:cNvSpPr>
          <p:nvPr>
            <p:ph idx="1"/>
          </p:nvPr>
        </p:nvSpPr>
        <p:spPr/>
        <p:txBody>
          <a:bodyPr>
            <a:normAutofit/>
          </a:bodyPr>
          <a:lstStyle/>
          <a:p>
            <a:pPr marL="0" indent="0">
              <a:buNone/>
            </a:pPr>
            <a:r>
              <a:rPr lang="en-US" i="0" dirty="0">
                <a:solidFill>
                  <a:srgbClr val="333333"/>
                </a:solidFill>
                <a:effectLst/>
                <a:latin typeface="Roboto" panose="02000000000000000000" pitchFamily="2" charset="0"/>
              </a:rPr>
              <a:t>Using an encounter from Alice In Wonderland as a metaphor, this article examines the long-running attempt to apply a psychopathology label to terrorists. The disorders of greatest interest to researchers (antisocial, narcissistic and paranoid personality disorders), are described in order to highlight their attraction for theorists. A review of evidence follows. The critique finds that the findings supporting the pathology model are rare and generally of poor quality. </a:t>
            </a:r>
            <a:endParaRPr lang="en-US" dirty="0"/>
          </a:p>
        </p:txBody>
      </p:sp>
    </p:spTree>
    <p:extLst>
      <p:ext uri="{BB962C8B-B14F-4D97-AF65-F5344CB8AC3E}">
        <p14:creationId xmlns:p14="http://schemas.microsoft.com/office/powerpoint/2010/main" val="3413093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2053-83FB-4299-976F-00EA7BF81961}"/>
              </a:ext>
            </a:extLst>
          </p:cNvPr>
          <p:cNvSpPr>
            <a:spLocks noGrp="1"/>
          </p:cNvSpPr>
          <p:nvPr>
            <p:ph type="title"/>
          </p:nvPr>
        </p:nvSpPr>
        <p:spPr/>
        <p:txBody>
          <a:bodyPr>
            <a:normAutofit/>
          </a:bodyPr>
          <a:lstStyle/>
          <a:p>
            <a:r>
              <a:rPr lang="en-US" sz="3200" b="1" dirty="0"/>
              <a:t>Silke, A. (1998), Cheshire-Cat logic: The recurring theme of terrorist abnormality in psychological research</a:t>
            </a:r>
            <a:endParaRPr lang="en-US" sz="3200" dirty="0"/>
          </a:p>
        </p:txBody>
      </p:sp>
      <p:sp>
        <p:nvSpPr>
          <p:cNvPr id="3" name="Content Placeholder 2">
            <a:extLst>
              <a:ext uri="{FF2B5EF4-FFF2-40B4-BE49-F238E27FC236}">
                <a16:creationId xmlns:a16="http://schemas.microsoft.com/office/drawing/2014/main" id="{ECCF3CFF-4417-44BC-88A1-56F75F3429AF}"/>
              </a:ext>
            </a:extLst>
          </p:cNvPr>
          <p:cNvSpPr>
            <a:spLocks noGrp="1"/>
          </p:cNvSpPr>
          <p:nvPr>
            <p:ph idx="1"/>
          </p:nvPr>
        </p:nvSpPr>
        <p:spPr/>
        <p:txBody>
          <a:bodyPr/>
          <a:lstStyle/>
          <a:p>
            <a:pPr marL="0" indent="0">
              <a:buNone/>
            </a:pPr>
            <a:r>
              <a:rPr lang="en-US" i="0" dirty="0">
                <a:solidFill>
                  <a:srgbClr val="333333"/>
                </a:solidFill>
                <a:effectLst/>
                <a:latin typeface="Roboto" panose="02000000000000000000" pitchFamily="2" charset="0"/>
              </a:rPr>
              <a:t>In contrast, the evidence suggesting terrorist normality is both more plentiful and of better quality. However, in response to a failure to find any major psychopathology, a trend has emerged which asserts that terrorists possess many of the traits of pathological personalities but do not possess the actual clinical disorders. This development has effectively tainted terrorists with a pathology aura, </a:t>
            </a:r>
            <a:r>
              <a:rPr lang="en-US" b="0" i="0" dirty="0">
                <a:solidFill>
                  <a:srgbClr val="333333"/>
                </a:solidFill>
                <a:effectLst/>
                <a:latin typeface="Roboto" panose="02000000000000000000" pitchFamily="2" charset="0"/>
              </a:rPr>
              <a:t>without offering any way to easily test or refute the accusations.</a:t>
            </a:r>
            <a:endParaRPr lang="en-US" dirty="0"/>
          </a:p>
        </p:txBody>
      </p:sp>
    </p:spTree>
    <p:extLst>
      <p:ext uri="{BB962C8B-B14F-4D97-AF65-F5344CB8AC3E}">
        <p14:creationId xmlns:p14="http://schemas.microsoft.com/office/powerpoint/2010/main" val="20385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F5E6-FCEC-4D22-A4CA-0396E8D8BD14}"/>
              </a:ext>
            </a:extLst>
          </p:cNvPr>
          <p:cNvSpPr>
            <a:spLocks noGrp="1"/>
          </p:cNvSpPr>
          <p:nvPr>
            <p:ph type="title"/>
          </p:nvPr>
        </p:nvSpPr>
        <p:spPr/>
        <p:txBody>
          <a:bodyPr/>
          <a:lstStyle/>
          <a:p>
            <a:pPr algn="ctr"/>
            <a:r>
              <a:rPr lang="en-US" b="1" dirty="0"/>
              <a:t>Terrorist Psychology is really not Psychopathology</a:t>
            </a:r>
            <a:endParaRPr lang="en-US" dirty="0"/>
          </a:p>
        </p:txBody>
      </p:sp>
      <p:sp>
        <p:nvSpPr>
          <p:cNvPr id="3" name="Content Placeholder 2">
            <a:extLst>
              <a:ext uri="{FF2B5EF4-FFF2-40B4-BE49-F238E27FC236}">
                <a16:creationId xmlns:a16="http://schemas.microsoft.com/office/drawing/2014/main" id="{FEB872A5-454C-4780-A807-A4AE8006AB0F}"/>
              </a:ext>
            </a:extLst>
          </p:cNvPr>
          <p:cNvSpPr>
            <a:spLocks noGrp="1"/>
          </p:cNvSpPr>
          <p:nvPr>
            <p:ph idx="1"/>
          </p:nvPr>
        </p:nvSpPr>
        <p:spPr/>
        <p:txBody>
          <a:bodyPr>
            <a:normAutofit/>
          </a:bodyPr>
          <a:lstStyle/>
          <a:p>
            <a:r>
              <a:rPr lang="en-US" dirty="0"/>
              <a:t>In understanding the attraction of the experience of violent radicalism, three factors are often identified: </a:t>
            </a:r>
          </a:p>
          <a:p>
            <a:r>
              <a:rPr lang="en-US" b="1" dirty="0"/>
              <a:t>(1) the desire for excitement; </a:t>
            </a:r>
          </a:p>
          <a:p>
            <a:r>
              <a:rPr lang="en-US" b="1" dirty="0"/>
              <a:t>(2) the desire for ultimate meaning; and </a:t>
            </a:r>
          </a:p>
          <a:p>
            <a:r>
              <a:rPr lang="en-US" b="1" dirty="0"/>
              <a:t>(3) the desire for glory</a:t>
            </a:r>
            <a:r>
              <a:rPr lang="en-US" dirty="0"/>
              <a:t>.</a:t>
            </a:r>
          </a:p>
          <a:p>
            <a:pPr marL="0" indent="0">
              <a:buNone/>
            </a:pPr>
            <a:r>
              <a:rPr lang="en-US" sz="2400" dirty="0"/>
              <a:t>Cottee, S. &amp; Hayward, K. (2011), Terrorist (e)motives: The existential attractions of terrorism, Studies in Conflict &amp; Terrorism, 34, 963–986.  </a:t>
            </a:r>
          </a:p>
          <a:p>
            <a:pPr marL="0" indent="0">
              <a:buNone/>
            </a:pPr>
            <a:r>
              <a:rPr lang="en-US" sz="2400" dirty="0"/>
              <a:t>While most researchers indicate that there is a Terrorist Normality, some individuals within domestic terror groups may suffer from some form of psychopathology (Ditsky). </a:t>
            </a:r>
          </a:p>
        </p:txBody>
      </p:sp>
    </p:spTree>
    <p:extLst>
      <p:ext uri="{BB962C8B-B14F-4D97-AF65-F5344CB8AC3E}">
        <p14:creationId xmlns:p14="http://schemas.microsoft.com/office/powerpoint/2010/main" val="3421653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076A-ABEF-42C4-88E0-19528BEB6A53}"/>
              </a:ext>
            </a:extLst>
          </p:cNvPr>
          <p:cNvSpPr>
            <a:spLocks noGrp="1"/>
          </p:cNvSpPr>
          <p:nvPr>
            <p:ph type="title"/>
          </p:nvPr>
        </p:nvSpPr>
        <p:spPr/>
        <p:txBody>
          <a:bodyPr>
            <a:normAutofit/>
          </a:bodyPr>
          <a:lstStyle/>
          <a:p>
            <a:pPr algn="ctr"/>
            <a:r>
              <a:rPr lang="en-US" dirty="0"/>
              <a:t>Borum’s ‘four stage model to a terrorist mindset’ (see figure below).  </a:t>
            </a:r>
          </a:p>
        </p:txBody>
      </p:sp>
      <p:sp>
        <p:nvSpPr>
          <p:cNvPr id="3" name="Content Placeholder 2">
            <a:extLst>
              <a:ext uri="{FF2B5EF4-FFF2-40B4-BE49-F238E27FC236}">
                <a16:creationId xmlns:a16="http://schemas.microsoft.com/office/drawing/2014/main" id="{A44618DE-D237-4CEF-A1A2-A9C19CB7E8DD}"/>
              </a:ext>
            </a:extLst>
          </p:cNvPr>
          <p:cNvSpPr>
            <a:spLocks noGrp="1"/>
          </p:cNvSpPr>
          <p:nvPr>
            <p:ph idx="1"/>
          </p:nvPr>
        </p:nvSpPr>
        <p:spPr/>
        <p:txBody>
          <a:bodyPr/>
          <a:lstStyle/>
          <a:p>
            <a:pPr marL="0" indent="0">
              <a:buNone/>
            </a:pPr>
            <a:r>
              <a:rPr lang="en-US" dirty="0"/>
              <a:t>The Federal Bureau of Investigation uses Borum’s ‘four stage model to a terrorist mindset’ (see figure below). It was originally developed as a ‘training heuristic for law enforcement’, not as a formal social science theory.</a:t>
            </a:r>
          </a:p>
          <a:p>
            <a:pPr marL="0" indent="0">
              <a:buNone/>
            </a:pPr>
            <a:r>
              <a:rPr lang="en-US" dirty="0"/>
              <a:t>The initial stage details grievances to a disagreeable condition; this is then framed as an injustice, which evolves into blame being positioned onto another group.</a:t>
            </a:r>
          </a:p>
          <a:p>
            <a:pPr marL="0" indent="0">
              <a:buNone/>
            </a:pPr>
            <a:r>
              <a:rPr lang="en-US" dirty="0"/>
              <a:t>These sentiments eventually develop into the final stage, whereby the radicalized individual demonizes a target group and thereby justifies violent acts toward them.</a:t>
            </a:r>
          </a:p>
        </p:txBody>
      </p:sp>
    </p:spTree>
    <p:extLst>
      <p:ext uri="{BB962C8B-B14F-4D97-AF65-F5344CB8AC3E}">
        <p14:creationId xmlns:p14="http://schemas.microsoft.com/office/powerpoint/2010/main" val="2082950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CA16-B11D-41BD-A10E-25AF132FA1E1}"/>
              </a:ext>
            </a:extLst>
          </p:cNvPr>
          <p:cNvSpPr>
            <a:spLocks noGrp="1"/>
          </p:cNvSpPr>
          <p:nvPr>
            <p:ph type="title"/>
          </p:nvPr>
        </p:nvSpPr>
        <p:spPr/>
        <p:txBody>
          <a:bodyPr/>
          <a:lstStyle/>
          <a:p>
            <a:pPr algn="ctr"/>
            <a:r>
              <a:rPr lang="en-US" b="1" dirty="0"/>
              <a:t>The ‘Four stage model to a terrorist mindset’</a:t>
            </a:r>
            <a:br>
              <a:rPr lang="en-US" b="1" dirty="0"/>
            </a:br>
            <a:r>
              <a:rPr lang="en-US" b="1" dirty="0"/>
              <a:t>Borum, 2003</a:t>
            </a:r>
          </a:p>
        </p:txBody>
      </p:sp>
      <p:pic>
        <p:nvPicPr>
          <p:cNvPr id="1026" name="Picture 2" descr="Borum's Four-Stage Model of the Terrorist Mindset  ">
            <a:extLst>
              <a:ext uri="{FF2B5EF4-FFF2-40B4-BE49-F238E27FC236}">
                <a16:creationId xmlns:a16="http://schemas.microsoft.com/office/drawing/2014/main" id="{F3493276-9212-4504-88E5-FD0EBF7BA53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4415" y="1825625"/>
            <a:ext cx="652316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333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1B196-C7E6-45F4-97DF-0B5D21ACC4A7}"/>
              </a:ext>
            </a:extLst>
          </p:cNvPr>
          <p:cNvSpPr>
            <a:spLocks noGrp="1"/>
          </p:cNvSpPr>
          <p:nvPr>
            <p:ph type="title"/>
          </p:nvPr>
        </p:nvSpPr>
        <p:spPr/>
        <p:txBody>
          <a:bodyPr/>
          <a:lstStyle/>
          <a:p>
            <a:pPr algn="ctr"/>
            <a:r>
              <a:rPr lang="en-US" b="1" dirty="0"/>
              <a:t>Pyramid of Radicalization</a:t>
            </a:r>
          </a:p>
        </p:txBody>
      </p:sp>
      <p:pic>
        <p:nvPicPr>
          <p:cNvPr id="1026" name="Picture 2" descr="See the source image">
            <a:extLst>
              <a:ext uri="{FF2B5EF4-FFF2-40B4-BE49-F238E27FC236}">
                <a16:creationId xmlns:a16="http://schemas.microsoft.com/office/drawing/2014/main" id="{3764D624-BF36-4D9E-9CBF-199C26F8F2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6810" y="1690688"/>
            <a:ext cx="7178818" cy="49414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14C6800-7E69-477A-912C-872A1A9B2411}"/>
              </a:ext>
            </a:extLst>
          </p:cNvPr>
          <p:cNvSpPr txBox="1"/>
          <p:nvPr/>
        </p:nvSpPr>
        <p:spPr>
          <a:xfrm>
            <a:off x="3046810" y="3244334"/>
            <a:ext cx="6093618" cy="369332"/>
          </a:xfrm>
          <a:prstGeom prst="rect">
            <a:avLst/>
          </a:prstGeom>
          <a:noFill/>
        </p:spPr>
        <p:txBody>
          <a:bodyPr wrap="square">
            <a:spAutoFit/>
          </a:bodyPr>
          <a:lstStyle/>
          <a:p>
            <a:r>
              <a:rPr lang="en-US" dirty="0"/>
              <a:t>( </a:t>
            </a:r>
          </a:p>
        </p:txBody>
      </p:sp>
    </p:spTree>
    <p:extLst>
      <p:ext uri="{BB962C8B-B14F-4D97-AF65-F5344CB8AC3E}">
        <p14:creationId xmlns:p14="http://schemas.microsoft.com/office/powerpoint/2010/main" val="4073536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7B30-B6B4-4896-97C3-FAD8B9C0F53F}"/>
              </a:ext>
            </a:extLst>
          </p:cNvPr>
          <p:cNvSpPr>
            <a:spLocks noGrp="1"/>
          </p:cNvSpPr>
          <p:nvPr>
            <p:ph type="title"/>
          </p:nvPr>
        </p:nvSpPr>
        <p:spPr/>
        <p:txBody>
          <a:bodyPr/>
          <a:lstStyle/>
          <a:p>
            <a:pPr algn="ctr"/>
            <a:r>
              <a:rPr lang="en-US" b="1" dirty="0"/>
              <a:t>Pyramid of Radicalization</a:t>
            </a:r>
            <a:endParaRPr lang="en-US" dirty="0"/>
          </a:p>
        </p:txBody>
      </p:sp>
      <p:sp>
        <p:nvSpPr>
          <p:cNvPr id="3" name="Content Placeholder 2">
            <a:extLst>
              <a:ext uri="{FF2B5EF4-FFF2-40B4-BE49-F238E27FC236}">
                <a16:creationId xmlns:a16="http://schemas.microsoft.com/office/drawing/2014/main" id="{8EB80F97-7E7F-4134-98E9-9A6372983B48}"/>
              </a:ext>
            </a:extLst>
          </p:cNvPr>
          <p:cNvSpPr>
            <a:spLocks noGrp="1"/>
          </p:cNvSpPr>
          <p:nvPr>
            <p:ph idx="1"/>
          </p:nvPr>
        </p:nvSpPr>
        <p:spPr/>
        <p:txBody>
          <a:bodyPr>
            <a:normAutofit fontScale="92500"/>
          </a:bodyPr>
          <a:lstStyle/>
          <a:p>
            <a:r>
              <a:rPr lang="en-US" b="1" dirty="0"/>
              <a:t>Passive Support </a:t>
            </a:r>
            <a:r>
              <a:rPr lang="en-US" dirty="0"/>
              <a:t>= </a:t>
            </a:r>
            <a:r>
              <a:rPr lang="en-US" b="1" dirty="0"/>
              <a:t>Sympathizers</a:t>
            </a:r>
            <a:r>
              <a:rPr lang="en-US" dirty="0"/>
              <a:t>. Agree with Cause but not violent means. </a:t>
            </a:r>
          </a:p>
          <a:p>
            <a:r>
              <a:rPr lang="en-US" b="1" dirty="0"/>
              <a:t>Active Support </a:t>
            </a:r>
            <a:r>
              <a:rPr lang="en-US" dirty="0"/>
              <a:t>= </a:t>
            </a:r>
            <a:r>
              <a:rPr lang="en-US" b="1" dirty="0"/>
              <a:t>Supporters. </a:t>
            </a:r>
            <a:r>
              <a:rPr lang="en-US" dirty="0"/>
              <a:t>Justify Illegal/violent actions</a:t>
            </a:r>
          </a:p>
          <a:p>
            <a:r>
              <a:rPr lang="en-US" b="1" dirty="0"/>
              <a:t>Active Members </a:t>
            </a:r>
            <a:r>
              <a:rPr lang="en-US" dirty="0"/>
              <a:t>= </a:t>
            </a:r>
            <a:r>
              <a:rPr lang="en-US" b="1" dirty="0"/>
              <a:t>Activists</a:t>
            </a:r>
            <a:r>
              <a:rPr lang="en-US" dirty="0"/>
              <a:t>. Legal/non-violent actors, support network &amp; potential recruits</a:t>
            </a:r>
          </a:p>
          <a:p>
            <a:r>
              <a:rPr lang="en-US" b="1" dirty="0"/>
              <a:t>Hardcore Leadership </a:t>
            </a:r>
            <a:r>
              <a:rPr lang="en-US" dirty="0"/>
              <a:t>=</a:t>
            </a:r>
            <a:r>
              <a:rPr lang="en-US" b="1" dirty="0"/>
              <a:t> Radicals</a:t>
            </a:r>
            <a:r>
              <a:rPr lang="en-US" dirty="0"/>
              <a:t>. Illegal/violent actors</a:t>
            </a:r>
          </a:p>
          <a:p>
            <a:r>
              <a:rPr lang="en-US" dirty="0"/>
              <a:t>Fewer people progress to each ascending level of the pyramid, and they become increasingly radicalized the closer they become to its apex. In this sense, the authors describe radicalization as a “gradient that distinguishes terrorists from their base of sympathizers.” </a:t>
            </a:r>
            <a:r>
              <a:rPr lang="en-US" sz="1900" dirty="0"/>
              <a:t>McCauley, C. &amp; Moskalenko, S. (2008), Mechanisms of political radicalization: Pathways towards terrorism, Terrorism and Political Violence, 20:3, 417.</a:t>
            </a:r>
          </a:p>
        </p:txBody>
      </p:sp>
    </p:spTree>
    <p:extLst>
      <p:ext uri="{BB962C8B-B14F-4D97-AF65-F5344CB8AC3E}">
        <p14:creationId xmlns:p14="http://schemas.microsoft.com/office/powerpoint/2010/main" val="1114758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2975-3F33-473D-8267-A76B498A52F1}"/>
              </a:ext>
            </a:extLst>
          </p:cNvPr>
          <p:cNvSpPr>
            <a:spLocks noGrp="1"/>
          </p:cNvSpPr>
          <p:nvPr>
            <p:ph type="title"/>
          </p:nvPr>
        </p:nvSpPr>
        <p:spPr/>
        <p:txBody>
          <a:bodyPr/>
          <a:lstStyle/>
          <a:p>
            <a:pPr algn="ctr"/>
            <a:r>
              <a:rPr lang="en-US" b="1" dirty="0"/>
              <a:t>The Internet and Social Media</a:t>
            </a:r>
            <a:endParaRPr lang="en-US" dirty="0"/>
          </a:p>
        </p:txBody>
      </p:sp>
      <p:sp>
        <p:nvSpPr>
          <p:cNvPr id="3" name="Content Placeholder 2">
            <a:extLst>
              <a:ext uri="{FF2B5EF4-FFF2-40B4-BE49-F238E27FC236}">
                <a16:creationId xmlns:a16="http://schemas.microsoft.com/office/drawing/2014/main" id="{E90EE6F9-076F-4AE1-9FE7-FBFD3233E40E}"/>
              </a:ext>
            </a:extLst>
          </p:cNvPr>
          <p:cNvSpPr>
            <a:spLocks noGrp="1"/>
          </p:cNvSpPr>
          <p:nvPr>
            <p:ph idx="1"/>
          </p:nvPr>
        </p:nvSpPr>
        <p:spPr/>
        <p:txBody>
          <a:bodyPr/>
          <a:lstStyle/>
          <a:p>
            <a:r>
              <a:rPr lang="en-US" dirty="0"/>
              <a:t> For example, websites that had </a:t>
            </a:r>
            <a:r>
              <a:rPr lang="en-US" b="1" dirty="0"/>
              <a:t>high level of violent content </a:t>
            </a:r>
            <a:r>
              <a:rPr lang="en-US" dirty="0"/>
              <a:t>received </a:t>
            </a:r>
            <a:r>
              <a:rPr lang="en-US" b="1" dirty="0"/>
              <a:t>negative reactions </a:t>
            </a:r>
            <a:r>
              <a:rPr lang="en-US" dirty="0"/>
              <a:t>from the students and were considered reprehensible, making the students less likely to engage with them. </a:t>
            </a:r>
          </a:p>
          <a:p>
            <a:r>
              <a:rPr lang="en-US" dirty="0"/>
              <a:t>The majority of the 218 students surveyed rejected violent messages. When a website contains content that viewers deemed to be reprehensible by viewers, then, it can actually deter the viewer from engaging in radical or violent action. </a:t>
            </a:r>
          </a:p>
        </p:txBody>
      </p:sp>
    </p:spTree>
    <p:extLst>
      <p:ext uri="{BB962C8B-B14F-4D97-AF65-F5344CB8AC3E}">
        <p14:creationId xmlns:p14="http://schemas.microsoft.com/office/powerpoint/2010/main" val="2935061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F78C8-DE97-4D3A-B558-02B3CFE74595}"/>
              </a:ext>
            </a:extLst>
          </p:cNvPr>
          <p:cNvSpPr>
            <a:spLocks noGrp="1"/>
          </p:cNvSpPr>
          <p:nvPr>
            <p:ph type="title"/>
          </p:nvPr>
        </p:nvSpPr>
        <p:spPr/>
        <p:txBody>
          <a:bodyPr/>
          <a:lstStyle/>
          <a:p>
            <a:pPr algn="ctr"/>
            <a:r>
              <a:rPr lang="en-US" b="1" dirty="0"/>
              <a:t>The Internet and Social Media</a:t>
            </a:r>
          </a:p>
        </p:txBody>
      </p:sp>
      <p:sp>
        <p:nvSpPr>
          <p:cNvPr id="3" name="Content Placeholder 2">
            <a:extLst>
              <a:ext uri="{FF2B5EF4-FFF2-40B4-BE49-F238E27FC236}">
                <a16:creationId xmlns:a16="http://schemas.microsoft.com/office/drawing/2014/main" id="{E0F88EB8-3F16-4B12-B23D-DF37E6E9201D}"/>
              </a:ext>
            </a:extLst>
          </p:cNvPr>
          <p:cNvSpPr>
            <a:spLocks noGrp="1"/>
          </p:cNvSpPr>
          <p:nvPr>
            <p:ph idx="1"/>
          </p:nvPr>
        </p:nvSpPr>
        <p:spPr/>
        <p:txBody>
          <a:bodyPr>
            <a:normAutofit/>
          </a:bodyPr>
          <a:lstStyle/>
          <a:p>
            <a:r>
              <a:rPr lang="en-US" dirty="0"/>
              <a:t>A study of 6020 Belgian students showed that online social relationships were more closely linked to radicalization than the passive consumption of online extremist content</a:t>
            </a:r>
            <a:r>
              <a:rPr lang="en-US" sz="1600" dirty="0"/>
              <a:t>. </a:t>
            </a:r>
            <a:r>
              <a:rPr lang="en-US" sz="2000" dirty="0"/>
              <a:t>Pauwels, L. &amp; Schils, N. (2016), Differential online exposure to extremist content and political violence: Testing the relative strength of social learning and competing perspectives, Terrorism and Political Violence, 28:1, 1–29. </a:t>
            </a:r>
          </a:p>
          <a:p>
            <a:r>
              <a:rPr lang="en-US" dirty="0"/>
              <a:t>A 2015 study of 218 college students in the US regarding their engagement with non-violent and violent ideologies online found that students’ response to the website content was the key component that affected whether or not they engaged with material. </a:t>
            </a:r>
            <a:r>
              <a:rPr lang="en-US" sz="2000" dirty="0"/>
              <a:t>William, T., et al. (2015), Ideological group persuasion: A within-person study of how violence, interactivity, and credibility features influence online persuasion, Computers in Human Behaviour, 51, 448–460.</a:t>
            </a:r>
          </a:p>
        </p:txBody>
      </p:sp>
    </p:spTree>
    <p:extLst>
      <p:ext uri="{BB962C8B-B14F-4D97-AF65-F5344CB8AC3E}">
        <p14:creationId xmlns:p14="http://schemas.microsoft.com/office/powerpoint/2010/main" val="1368264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C4BF-AB5E-4027-86D3-978F7EFD0C20}"/>
              </a:ext>
            </a:extLst>
          </p:cNvPr>
          <p:cNvSpPr>
            <a:spLocks noGrp="1"/>
          </p:cNvSpPr>
          <p:nvPr>
            <p:ph type="title"/>
          </p:nvPr>
        </p:nvSpPr>
        <p:spPr/>
        <p:txBody>
          <a:bodyPr/>
          <a:lstStyle/>
          <a:p>
            <a:pPr algn="ctr"/>
            <a:r>
              <a:rPr lang="en-US" b="1" dirty="0"/>
              <a:t>NOTES</a:t>
            </a:r>
          </a:p>
        </p:txBody>
      </p:sp>
      <p:sp>
        <p:nvSpPr>
          <p:cNvPr id="3" name="Content Placeholder 2">
            <a:extLst>
              <a:ext uri="{FF2B5EF4-FFF2-40B4-BE49-F238E27FC236}">
                <a16:creationId xmlns:a16="http://schemas.microsoft.com/office/drawing/2014/main" id="{CF07331E-BBF1-42CE-A522-CA88A83F63AE}"/>
              </a:ext>
            </a:extLst>
          </p:cNvPr>
          <p:cNvSpPr>
            <a:spLocks noGrp="1"/>
          </p:cNvSpPr>
          <p:nvPr>
            <p:ph idx="1"/>
          </p:nvPr>
        </p:nvSpPr>
        <p:spPr/>
        <p:txBody>
          <a:bodyPr/>
          <a:lstStyle/>
          <a:p>
            <a:r>
              <a:rPr lang="en-US" dirty="0"/>
              <a:t>There are numerous domestic terrorist groups all with differing ideologies and targets of terror.</a:t>
            </a:r>
          </a:p>
          <a:p>
            <a:r>
              <a:rPr lang="en-US" dirty="0"/>
              <a:t>There are numerous “cells,” independent group whose allegiance is to a specific ideology but not necessarily endorsed by the larger terrorist body of members with specific leaders. </a:t>
            </a:r>
          </a:p>
          <a:p>
            <a:r>
              <a:rPr lang="en-US" dirty="0"/>
              <a:t>The case study focuses on such an independent cell.</a:t>
            </a:r>
          </a:p>
        </p:txBody>
      </p:sp>
    </p:spTree>
    <p:extLst>
      <p:ext uri="{BB962C8B-B14F-4D97-AF65-F5344CB8AC3E}">
        <p14:creationId xmlns:p14="http://schemas.microsoft.com/office/powerpoint/2010/main" val="28062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y be an image of 1 person and text that says 'BREAKING NEWS: A judge rules that the Founder of the Oath Keepers who has been charged with seditious conspiracy is a threat to society and must remain in jail until his trial. LIKE THIS IF YOU SUPPORT THE JUDGE'S DECISION! OCCUPY DEMOCRATS'">
            <a:extLst>
              <a:ext uri="{FF2B5EF4-FFF2-40B4-BE49-F238E27FC236}">
                <a16:creationId xmlns:a16="http://schemas.microsoft.com/office/drawing/2014/main" id="{F7C235BF-1646-4C2E-9A1C-2F4302EF6E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88903" y="1931917"/>
            <a:ext cx="4002157" cy="4002157"/>
          </a:xfrm>
          <a:prstGeom prst="rect">
            <a:avLst/>
          </a:prstGeom>
          <a:noFill/>
          <a:ln>
            <a:noFill/>
          </a:ln>
        </p:spPr>
      </p:pic>
      <p:sp>
        <p:nvSpPr>
          <p:cNvPr id="2" name="Title 1">
            <a:extLst>
              <a:ext uri="{FF2B5EF4-FFF2-40B4-BE49-F238E27FC236}">
                <a16:creationId xmlns:a16="http://schemas.microsoft.com/office/drawing/2014/main" id="{D58EE16D-8455-4E56-86C0-3C78E1E7250F}"/>
              </a:ext>
            </a:extLst>
          </p:cNvPr>
          <p:cNvSpPr>
            <a:spLocks noGrp="1"/>
          </p:cNvSpPr>
          <p:nvPr>
            <p:ph type="title" idx="4294967295"/>
          </p:nvPr>
        </p:nvSpPr>
        <p:spPr>
          <a:xfrm>
            <a:off x="0" y="365125"/>
            <a:ext cx="10515600" cy="1325563"/>
          </a:xfrm>
        </p:spPr>
        <p:txBody>
          <a:bodyPr/>
          <a:lstStyle/>
          <a:p>
            <a:pPr algn="ctr"/>
            <a:r>
              <a:rPr lang="en-US" b="1" i="0" dirty="0">
                <a:solidFill>
                  <a:srgbClr val="111111"/>
                </a:solidFill>
                <a:effectLst/>
                <a:latin typeface="Roboto" panose="02000000000000000000" pitchFamily="2" charset="0"/>
              </a:rPr>
              <a:t>           Stewart Rhodes</a:t>
            </a:r>
            <a:endParaRPr lang="en-US" dirty="0"/>
          </a:p>
        </p:txBody>
      </p:sp>
    </p:spTree>
    <p:extLst>
      <p:ext uri="{BB962C8B-B14F-4D97-AF65-F5344CB8AC3E}">
        <p14:creationId xmlns:p14="http://schemas.microsoft.com/office/powerpoint/2010/main" val="4258383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E566-7AAA-4FAA-88CD-230F814CDA83}"/>
              </a:ext>
            </a:extLst>
          </p:cNvPr>
          <p:cNvSpPr>
            <a:spLocks noGrp="1"/>
          </p:cNvSpPr>
          <p:nvPr>
            <p:ph type="title"/>
          </p:nvPr>
        </p:nvSpPr>
        <p:spPr/>
        <p:txBody>
          <a:bodyPr/>
          <a:lstStyle/>
          <a:p>
            <a:pPr algn="ctr"/>
            <a:r>
              <a:rPr lang="en-US" b="1" dirty="0"/>
              <a:t>White Supremacy and Neo Nazism</a:t>
            </a:r>
            <a:endParaRPr lang="en-US" dirty="0"/>
          </a:p>
        </p:txBody>
      </p:sp>
      <p:sp>
        <p:nvSpPr>
          <p:cNvPr id="3" name="Content Placeholder 2">
            <a:extLst>
              <a:ext uri="{FF2B5EF4-FFF2-40B4-BE49-F238E27FC236}">
                <a16:creationId xmlns:a16="http://schemas.microsoft.com/office/drawing/2014/main" id="{39B76E0C-C629-4A0A-A2C6-2199535C0503}"/>
              </a:ext>
            </a:extLst>
          </p:cNvPr>
          <p:cNvSpPr>
            <a:spLocks noGrp="1"/>
          </p:cNvSpPr>
          <p:nvPr>
            <p:ph idx="1"/>
          </p:nvPr>
        </p:nvSpPr>
        <p:spPr/>
        <p:txBody>
          <a:bodyPr/>
          <a:lstStyle/>
          <a:p>
            <a:r>
              <a:rPr lang="en-US" b="0" i="0" dirty="0">
                <a:effectLst/>
                <a:latin typeface="Arial" panose="020B0604020202020204" pitchFamily="34" charset="0"/>
              </a:rPr>
              <a:t>In 2020 the FBI reclassified neo-Nazis to the same threat level as ISIS. Chris Wray, FBI Director,  stated "Not only is the terror threat diverse, it's unrelenting.”  </a:t>
            </a:r>
          </a:p>
          <a:p>
            <a:r>
              <a:rPr lang="en-US" sz="2800" dirty="0"/>
              <a:t>White supremacy culture is one that supports the idea that white people and the ideas, thoughts, beliefs, and actions of white people are superior to People of Color and their ideas, thoughts, beliefs, and actions. </a:t>
            </a:r>
          </a:p>
          <a:p>
            <a:r>
              <a:rPr lang="en-US" sz="2800" dirty="0"/>
              <a:t>This idea (or ideology) is the glue that binds together institutional policies and practices to create a national and global white supremacy system.</a:t>
            </a:r>
          </a:p>
          <a:p>
            <a:endParaRPr lang="en-US" dirty="0"/>
          </a:p>
          <a:p>
            <a:endParaRPr lang="en-US" dirty="0"/>
          </a:p>
        </p:txBody>
      </p:sp>
    </p:spTree>
    <p:extLst>
      <p:ext uri="{BB962C8B-B14F-4D97-AF65-F5344CB8AC3E}">
        <p14:creationId xmlns:p14="http://schemas.microsoft.com/office/powerpoint/2010/main" val="1552989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19EB-AB56-4251-B9E9-CD88761385B3}"/>
              </a:ext>
            </a:extLst>
          </p:cNvPr>
          <p:cNvSpPr>
            <a:spLocks noGrp="1"/>
          </p:cNvSpPr>
          <p:nvPr>
            <p:ph type="title"/>
          </p:nvPr>
        </p:nvSpPr>
        <p:spPr/>
        <p:txBody>
          <a:bodyPr>
            <a:noAutofit/>
          </a:bodyPr>
          <a:lstStyle/>
          <a:p>
            <a:pPr algn="ctr"/>
            <a:r>
              <a:rPr lang="en-US" sz="3200" b="1" dirty="0"/>
              <a:t>White Supremacy and Counseling Psychology: A Critical–Conceptual Framework Patrick R. Grzanka, Kirsten A. Gonzalez,  and Lisa B. Spanierman</a:t>
            </a:r>
          </a:p>
        </p:txBody>
      </p:sp>
      <p:sp>
        <p:nvSpPr>
          <p:cNvPr id="3" name="Content Placeholder 2">
            <a:extLst>
              <a:ext uri="{FF2B5EF4-FFF2-40B4-BE49-F238E27FC236}">
                <a16:creationId xmlns:a16="http://schemas.microsoft.com/office/drawing/2014/main" id="{EC3D4A35-FE7E-45EF-BE32-0FA2126311D1}"/>
              </a:ext>
            </a:extLst>
          </p:cNvPr>
          <p:cNvSpPr>
            <a:spLocks noGrp="1"/>
          </p:cNvSpPr>
          <p:nvPr>
            <p:ph idx="1"/>
          </p:nvPr>
        </p:nvSpPr>
        <p:spPr/>
        <p:txBody>
          <a:bodyPr/>
          <a:lstStyle/>
          <a:p>
            <a:r>
              <a:rPr lang="en-US" dirty="0"/>
              <a:t>We suggest three steps for sharpening counseling psychologists’ approaches to social justice: </a:t>
            </a:r>
          </a:p>
          <a:p>
            <a:pPr lvl="1"/>
            <a:r>
              <a:rPr lang="en-US" sz="2800" dirty="0"/>
              <a:t>rejecting racial progress narratives, </a:t>
            </a:r>
          </a:p>
          <a:p>
            <a:pPr lvl="1"/>
            <a:r>
              <a:rPr lang="en-US" sz="2800" dirty="0"/>
              <a:t>engaging in social justice-oriented practice with White clients, </a:t>
            </a:r>
          </a:p>
          <a:p>
            <a:pPr lvl="1"/>
            <a:r>
              <a:rPr lang="en-US" sz="2800" dirty="0"/>
              <a:t>and centering White supremacy as a key problem for the field of counseling psychology and allied helping professions.  </a:t>
            </a:r>
          </a:p>
        </p:txBody>
      </p:sp>
    </p:spTree>
    <p:extLst>
      <p:ext uri="{BB962C8B-B14F-4D97-AF65-F5344CB8AC3E}">
        <p14:creationId xmlns:p14="http://schemas.microsoft.com/office/powerpoint/2010/main" val="49284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728F3-261F-4D7C-BCD1-34316AE9ACA9}"/>
              </a:ext>
            </a:extLst>
          </p:cNvPr>
          <p:cNvSpPr>
            <a:spLocks noGrp="1"/>
          </p:cNvSpPr>
          <p:nvPr>
            <p:ph type="ctrTitle"/>
          </p:nvPr>
        </p:nvSpPr>
        <p:spPr/>
        <p:txBody>
          <a:bodyPr/>
          <a:lstStyle/>
          <a:p>
            <a:r>
              <a:rPr lang="en-US" b="1" dirty="0"/>
              <a:t>3. A Case Study</a:t>
            </a:r>
          </a:p>
        </p:txBody>
      </p:sp>
      <p:sp>
        <p:nvSpPr>
          <p:cNvPr id="5" name="Subtitle 4">
            <a:extLst>
              <a:ext uri="{FF2B5EF4-FFF2-40B4-BE49-F238E27FC236}">
                <a16:creationId xmlns:a16="http://schemas.microsoft.com/office/drawing/2014/main" id="{554934AE-998B-4A9E-A60B-777DAA87C6E6}"/>
              </a:ext>
            </a:extLst>
          </p:cNvPr>
          <p:cNvSpPr>
            <a:spLocks noGrp="1"/>
          </p:cNvSpPr>
          <p:nvPr>
            <p:ph type="subTitle" idx="1"/>
          </p:nvPr>
        </p:nvSpPr>
        <p:spPr/>
        <p:txBody>
          <a:bodyPr>
            <a:normAutofit/>
          </a:bodyPr>
          <a:lstStyle/>
          <a:p>
            <a:pPr>
              <a:lnSpc>
                <a:spcPct val="100000"/>
              </a:lnSpc>
              <a:spcBef>
                <a:spcPts val="0"/>
              </a:spcBef>
            </a:pPr>
            <a:r>
              <a:rPr lang="en-US" sz="2800" dirty="0"/>
              <a:t>Jay, at present a 24-year-old Caucasian male</a:t>
            </a:r>
          </a:p>
          <a:p>
            <a:pPr>
              <a:lnSpc>
                <a:spcPct val="100000"/>
              </a:lnSpc>
              <a:spcBef>
                <a:spcPts val="0"/>
              </a:spcBef>
            </a:pPr>
            <a:r>
              <a:rPr lang="en-US" sz="2800" dirty="0"/>
              <a:t>High Profile Parents</a:t>
            </a:r>
          </a:p>
          <a:p>
            <a:pPr>
              <a:lnSpc>
                <a:spcPct val="100000"/>
              </a:lnSpc>
              <a:spcBef>
                <a:spcPts val="0"/>
              </a:spcBef>
            </a:pPr>
            <a:r>
              <a:rPr lang="en-US" sz="2800" dirty="0"/>
              <a:t>Youngest of Four Sons</a:t>
            </a:r>
          </a:p>
        </p:txBody>
      </p:sp>
    </p:spTree>
    <p:extLst>
      <p:ext uri="{BB962C8B-B14F-4D97-AF65-F5344CB8AC3E}">
        <p14:creationId xmlns:p14="http://schemas.microsoft.com/office/powerpoint/2010/main" val="3696692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84A10-59E7-4EF7-880D-995CAB6704A4}"/>
              </a:ext>
            </a:extLst>
          </p:cNvPr>
          <p:cNvSpPr>
            <a:spLocks noGrp="1"/>
          </p:cNvSpPr>
          <p:nvPr>
            <p:ph type="title"/>
          </p:nvPr>
        </p:nvSpPr>
        <p:spPr/>
        <p:txBody>
          <a:bodyPr/>
          <a:lstStyle/>
          <a:p>
            <a:pPr algn="ctr"/>
            <a:r>
              <a:rPr lang="en-US" b="1" dirty="0"/>
              <a:t>Jay </a:t>
            </a:r>
          </a:p>
        </p:txBody>
      </p:sp>
      <p:sp>
        <p:nvSpPr>
          <p:cNvPr id="3" name="Content Placeholder 2">
            <a:extLst>
              <a:ext uri="{FF2B5EF4-FFF2-40B4-BE49-F238E27FC236}">
                <a16:creationId xmlns:a16="http://schemas.microsoft.com/office/drawing/2014/main" id="{8DAC0D4E-1862-4592-85AE-86999100D9D3}"/>
              </a:ext>
            </a:extLst>
          </p:cNvPr>
          <p:cNvSpPr>
            <a:spLocks noGrp="1"/>
          </p:cNvSpPr>
          <p:nvPr>
            <p:ph idx="1"/>
          </p:nvPr>
        </p:nvSpPr>
        <p:spPr/>
        <p:txBody>
          <a:bodyPr>
            <a:normAutofit fontScale="92500" lnSpcReduction="20000"/>
          </a:bodyPr>
          <a:lstStyle/>
          <a:p>
            <a:r>
              <a:rPr lang="en-US" dirty="0"/>
              <a:t>College student in the northeast United States as the time of his indoctrination</a:t>
            </a:r>
          </a:p>
          <a:p>
            <a:r>
              <a:rPr lang="en-US" dirty="0"/>
              <a:t>Social Anxiety</a:t>
            </a:r>
          </a:p>
          <a:p>
            <a:r>
              <a:rPr lang="en-US" dirty="0"/>
              <a:t>Internet social network</a:t>
            </a:r>
          </a:p>
          <a:p>
            <a:r>
              <a:rPr lang="en-US" dirty="0"/>
              <a:t>White Supremacy/Neo-Nazi Sympathizer</a:t>
            </a:r>
          </a:p>
          <a:p>
            <a:r>
              <a:rPr lang="en-US" dirty="0"/>
              <a:t>Disaffected: </a:t>
            </a:r>
            <a:r>
              <a:rPr lang="en-US" b="0" i="0" dirty="0">
                <a:solidFill>
                  <a:srgbClr val="111111"/>
                </a:solidFill>
                <a:effectLst/>
                <a:latin typeface="Roboto" panose="02000000000000000000" pitchFamily="2" charset="0"/>
              </a:rPr>
              <a:t>dissatisfied with the people in authority and no longer willing to support them.</a:t>
            </a:r>
            <a:endParaRPr lang="en-US" dirty="0"/>
          </a:p>
          <a:p>
            <a:r>
              <a:rPr lang="en-US" dirty="0"/>
              <a:t>Increased radicalization</a:t>
            </a:r>
          </a:p>
          <a:p>
            <a:r>
              <a:rPr lang="en-US" dirty="0"/>
              <a:t>Initiator/Leader</a:t>
            </a:r>
          </a:p>
          <a:p>
            <a:r>
              <a:rPr lang="en-US" dirty="0"/>
              <a:t>Conspired to “blow-up northeast power grid,” along with two other white males</a:t>
            </a:r>
          </a:p>
          <a:p>
            <a:endParaRPr lang="en-US" dirty="0"/>
          </a:p>
        </p:txBody>
      </p:sp>
    </p:spTree>
    <p:extLst>
      <p:ext uri="{BB962C8B-B14F-4D97-AF65-F5344CB8AC3E}">
        <p14:creationId xmlns:p14="http://schemas.microsoft.com/office/powerpoint/2010/main" val="1860835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25DB-57D7-4ADF-A8D4-75E2382091FC}"/>
              </a:ext>
            </a:extLst>
          </p:cNvPr>
          <p:cNvSpPr>
            <a:spLocks noGrp="1"/>
          </p:cNvSpPr>
          <p:nvPr>
            <p:ph type="title"/>
          </p:nvPr>
        </p:nvSpPr>
        <p:spPr/>
        <p:txBody>
          <a:bodyPr/>
          <a:lstStyle/>
          <a:p>
            <a:pPr algn="ctr"/>
            <a:r>
              <a:rPr lang="en-US" b="1" dirty="0"/>
              <a:t>Jay </a:t>
            </a:r>
            <a:endParaRPr lang="en-US" dirty="0"/>
          </a:p>
        </p:txBody>
      </p:sp>
      <p:sp>
        <p:nvSpPr>
          <p:cNvPr id="3" name="Content Placeholder 2">
            <a:extLst>
              <a:ext uri="{FF2B5EF4-FFF2-40B4-BE49-F238E27FC236}">
                <a16:creationId xmlns:a16="http://schemas.microsoft.com/office/drawing/2014/main" id="{7F8D7D60-927A-4FFF-B000-2CDEF51C36F5}"/>
              </a:ext>
            </a:extLst>
          </p:cNvPr>
          <p:cNvSpPr>
            <a:spLocks noGrp="1"/>
          </p:cNvSpPr>
          <p:nvPr>
            <p:ph idx="1"/>
          </p:nvPr>
        </p:nvSpPr>
        <p:spPr/>
        <p:txBody>
          <a:bodyPr/>
          <a:lstStyle/>
          <a:p>
            <a:r>
              <a:rPr lang="en-US" dirty="0"/>
              <a:t>Never achieved “the plot”- ill formed; were to supply another group with “instruments of destruction.”</a:t>
            </a:r>
          </a:p>
          <a:p>
            <a:pPr marL="0" indent="0">
              <a:buNone/>
            </a:pPr>
            <a:endParaRPr lang="en-US" dirty="0"/>
          </a:p>
          <a:p>
            <a:r>
              <a:rPr lang="en-US" dirty="0"/>
              <a:t>Shock: FBI raided his parents’ home in early August 2020: confiscated firearms, bomb making materials, ammo, etc.  Led to remorse. Thrust into reality. </a:t>
            </a:r>
          </a:p>
          <a:p>
            <a:endParaRPr lang="en-US" dirty="0"/>
          </a:p>
          <a:p>
            <a:r>
              <a:rPr lang="en-US" dirty="0"/>
              <a:t>Saw himself as a loner preferring solitude but would like “real” relationships.</a:t>
            </a:r>
          </a:p>
          <a:p>
            <a:endParaRPr lang="en-US" dirty="0"/>
          </a:p>
          <a:p>
            <a:endParaRPr lang="en-US" dirty="0"/>
          </a:p>
          <a:p>
            <a:endParaRPr lang="en-US" dirty="0"/>
          </a:p>
        </p:txBody>
      </p:sp>
    </p:spTree>
    <p:extLst>
      <p:ext uri="{BB962C8B-B14F-4D97-AF65-F5344CB8AC3E}">
        <p14:creationId xmlns:p14="http://schemas.microsoft.com/office/powerpoint/2010/main" val="929924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9C2D-62B4-44C3-9CA9-AA93A66429E8}"/>
              </a:ext>
            </a:extLst>
          </p:cNvPr>
          <p:cNvSpPr>
            <a:spLocks noGrp="1"/>
          </p:cNvSpPr>
          <p:nvPr>
            <p:ph type="title"/>
          </p:nvPr>
        </p:nvSpPr>
        <p:spPr/>
        <p:txBody>
          <a:bodyPr/>
          <a:lstStyle/>
          <a:p>
            <a:pPr algn="ctr"/>
            <a:r>
              <a:rPr lang="en-US" b="1" dirty="0"/>
              <a:t>Applying the Four Stage Model to Jay’s Terrorist Mindset</a:t>
            </a:r>
          </a:p>
        </p:txBody>
      </p:sp>
      <p:sp>
        <p:nvSpPr>
          <p:cNvPr id="3" name="Content Placeholder 2">
            <a:extLst>
              <a:ext uri="{FF2B5EF4-FFF2-40B4-BE49-F238E27FC236}">
                <a16:creationId xmlns:a16="http://schemas.microsoft.com/office/drawing/2014/main" id="{EDB4AC35-C35E-4CE5-BC82-6702EDBCBD1A}"/>
              </a:ext>
            </a:extLst>
          </p:cNvPr>
          <p:cNvSpPr>
            <a:spLocks noGrp="1"/>
          </p:cNvSpPr>
          <p:nvPr>
            <p:ph idx="1"/>
          </p:nvPr>
        </p:nvSpPr>
        <p:spPr/>
        <p:txBody>
          <a:bodyPr>
            <a:normAutofit lnSpcReduction="10000"/>
          </a:bodyPr>
          <a:lstStyle/>
          <a:p>
            <a:r>
              <a:rPr lang="en-US" b="1" dirty="0"/>
              <a:t>Grievance: </a:t>
            </a:r>
            <a:r>
              <a:rPr lang="en-US" dirty="0"/>
              <a:t>initially several components: social isolation, academic stagnation, thoughts of being “scammed” by his college degree, poor employment potential (why?)  “It’s not right.”  Rationalizing situation: begins to indulge in replacement theories on the internet. </a:t>
            </a:r>
            <a:r>
              <a:rPr lang="en-US" b="1" dirty="0"/>
              <a:t>“Your generation.” </a:t>
            </a:r>
          </a:p>
          <a:p>
            <a:r>
              <a:rPr lang="en-US" b="1" dirty="0"/>
              <a:t>Injustice: </a:t>
            </a:r>
            <a:r>
              <a:rPr lang="en-US" dirty="0"/>
              <a:t>“I am being replaced: it’s not fair!”</a:t>
            </a:r>
          </a:p>
          <a:p>
            <a:r>
              <a:rPr lang="en-US" b="1" dirty="0"/>
              <a:t>Target attribution: </a:t>
            </a:r>
            <a:r>
              <a:rPr lang="en-US" dirty="0"/>
              <a:t>Increased attention to Neo-Nazi ideologies to POC: ‘It’s your fault.”</a:t>
            </a:r>
          </a:p>
          <a:p>
            <a:r>
              <a:rPr lang="en-US" b="1" dirty="0"/>
              <a:t>Devaluation: </a:t>
            </a:r>
            <a:r>
              <a:rPr lang="en-US" dirty="0"/>
              <a:t>“You (POC)  are evil.”</a:t>
            </a:r>
          </a:p>
          <a:p>
            <a:r>
              <a:rPr lang="en-US" b="1" dirty="0"/>
              <a:t>Radicalization</a:t>
            </a:r>
            <a:r>
              <a:rPr lang="en-US" dirty="0"/>
              <a:t> is complete: and now a plan of violence.</a:t>
            </a:r>
          </a:p>
        </p:txBody>
      </p:sp>
    </p:spTree>
    <p:extLst>
      <p:ext uri="{BB962C8B-B14F-4D97-AF65-F5344CB8AC3E}">
        <p14:creationId xmlns:p14="http://schemas.microsoft.com/office/powerpoint/2010/main" val="1258426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D86B-B85F-49BE-BB1F-901859C7FE7E}"/>
              </a:ext>
            </a:extLst>
          </p:cNvPr>
          <p:cNvSpPr>
            <a:spLocks noGrp="1"/>
          </p:cNvSpPr>
          <p:nvPr>
            <p:ph type="title"/>
          </p:nvPr>
        </p:nvSpPr>
        <p:spPr/>
        <p:txBody>
          <a:bodyPr/>
          <a:lstStyle/>
          <a:p>
            <a:pPr algn="ctr"/>
            <a:r>
              <a:rPr lang="en-US" b="1" dirty="0"/>
              <a:t>Three co-conspirators</a:t>
            </a:r>
          </a:p>
        </p:txBody>
      </p:sp>
      <p:sp>
        <p:nvSpPr>
          <p:cNvPr id="3" name="Content Placeholder 2">
            <a:extLst>
              <a:ext uri="{FF2B5EF4-FFF2-40B4-BE49-F238E27FC236}">
                <a16:creationId xmlns:a16="http://schemas.microsoft.com/office/drawing/2014/main" id="{7AF050EA-C4C1-4F29-A4D2-04356CC6783E}"/>
              </a:ext>
            </a:extLst>
          </p:cNvPr>
          <p:cNvSpPr>
            <a:spLocks noGrp="1"/>
          </p:cNvSpPr>
          <p:nvPr>
            <p:ph idx="1"/>
          </p:nvPr>
        </p:nvSpPr>
        <p:spPr/>
        <p:txBody>
          <a:bodyPr/>
          <a:lstStyle/>
          <a:p>
            <a:pPr marL="0" indent="0">
              <a:buNone/>
            </a:pPr>
            <a:r>
              <a:rPr lang="en-US" b="0" i="0" dirty="0">
                <a:solidFill>
                  <a:srgbClr val="000000"/>
                </a:solidFill>
                <a:effectLst/>
                <a:latin typeface="serif12"/>
              </a:rPr>
              <a:t>They reasoned that at the very least, a successful attempt on grids could plunge the country into chaos and knock out power for months, costing the government millions. It might also trigger an all-out race war or the “next Great Depression,” tilling the soil for a rise in white leaders</a:t>
            </a:r>
            <a:endParaRPr lang="en-US" dirty="0"/>
          </a:p>
        </p:txBody>
      </p:sp>
    </p:spTree>
    <p:extLst>
      <p:ext uri="{BB962C8B-B14F-4D97-AF65-F5344CB8AC3E}">
        <p14:creationId xmlns:p14="http://schemas.microsoft.com/office/powerpoint/2010/main" val="1203991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009B-FE02-4B3B-8ACC-E848169309D4}"/>
              </a:ext>
            </a:extLst>
          </p:cNvPr>
          <p:cNvSpPr>
            <a:spLocks noGrp="1"/>
          </p:cNvSpPr>
          <p:nvPr>
            <p:ph type="title"/>
          </p:nvPr>
        </p:nvSpPr>
        <p:spPr/>
        <p:txBody>
          <a:bodyPr/>
          <a:lstStyle/>
          <a:p>
            <a:pPr algn="ctr"/>
            <a:r>
              <a:rPr lang="en-US" b="1" dirty="0"/>
              <a:t>Status as of April 1, 2022</a:t>
            </a:r>
          </a:p>
        </p:txBody>
      </p:sp>
      <p:sp>
        <p:nvSpPr>
          <p:cNvPr id="3" name="Content Placeholder 2">
            <a:extLst>
              <a:ext uri="{FF2B5EF4-FFF2-40B4-BE49-F238E27FC236}">
                <a16:creationId xmlns:a16="http://schemas.microsoft.com/office/drawing/2014/main" id="{D82A38B8-C1D6-4463-ACC2-58A8BEB1BE7D}"/>
              </a:ext>
            </a:extLst>
          </p:cNvPr>
          <p:cNvSpPr>
            <a:spLocks noGrp="1"/>
          </p:cNvSpPr>
          <p:nvPr>
            <p:ph idx="1"/>
          </p:nvPr>
        </p:nvSpPr>
        <p:spPr/>
        <p:txBody>
          <a:bodyPr>
            <a:normAutofit fontScale="85000" lnSpcReduction="20000"/>
          </a:bodyPr>
          <a:lstStyle/>
          <a:p>
            <a:r>
              <a:rPr lang="en-US" dirty="0"/>
              <a:t>Has been seen in Cognitive Behavior Therapy for 50 sessions including 3 with parents</a:t>
            </a:r>
          </a:p>
          <a:p>
            <a:r>
              <a:rPr lang="en-US" dirty="0"/>
              <a:t>Federal Court Hearing: February 23, 2022: Pleaded Guilty</a:t>
            </a:r>
          </a:p>
          <a:p>
            <a:pPr lvl="1"/>
            <a:r>
              <a:rPr lang="en-US" dirty="0"/>
              <a:t>Surrendered Passport</a:t>
            </a:r>
          </a:p>
          <a:p>
            <a:pPr lvl="1"/>
            <a:r>
              <a:rPr lang="en-US" dirty="0"/>
              <a:t>Confined to Southern Texas District</a:t>
            </a:r>
          </a:p>
          <a:p>
            <a:pPr lvl="1"/>
            <a:r>
              <a:rPr lang="en-US" dirty="0"/>
              <a:t>Ankle bracelet</a:t>
            </a:r>
          </a:p>
          <a:p>
            <a:pPr lvl="1"/>
            <a:r>
              <a:rPr lang="en-US" dirty="0"/>
              <a:t>Monthly Probation Report</a:t>
            </a:r>
          </a:p>
          <a:p>
            <a:r>
              <a:rPr lang="en-US" dirty="0"/>
              <a:t>Working full-time at Home Depot in wood products</a:t>
            </a:r>
          </a:p>
          <a:p>
            <a:r>
              <a:rPr lang="en-US" dirty="0"/>
              <a:t>Completed 2 courses towards a on line master’s degree in Construction Management at UTEP</a:t>
            </a:r>
          </a:p>
          <a:p>
            <a:r>
              <a:rPr lang="en-US" dirty="0"/>
              <a:t>Daily physical exercise</a:t>
            </a:r>
          </a:p>
          <a:p>
            <a:r>
              <a:rPr lang="en-US" dirty="0"/>
              <a:t>Participates in a weekly youth church group/multi-racial</a:t>
            </a:r>
          </a:p>
          <a:p>
            <a:r>
              <a:rPr lang="en-US" dirty="0"/>
              <a:t>June 2022 Sentencing: facing 15 years</a:t>
            </a:r>
          </a:p>
          <a:p>
            <a:endParaRPr lang="en-US" dirty="0"/>
          </a:p>
        </p:txBody>
      </p:sp>
    </p:spTree>
    <p:extLst>
      <p:ext uri="{BB962C8B-B14F-4D97-AF65-F5344CB8AC3E}">
        <p14:creationId xmlns:p14="http://schemas.microsoft.com/office/powerpoint/2010/main" val="3951923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87665-69E2-41F2-9CB1-B74ED46825F8}"/>
              </a:ext>
            </a:extLst>
          </p:cNvPr>
          <p:cNvSpPr>
            <a:spLocks noGrp="1"/>
          </p:cNvSpPr>
          <p:nvPr>
            <p:ph type="title"/>
          </p:nvPr>
        </p:nvSpPr>
        <p:spPr/>
        <p:txBody>
          <a:bodyPr/>
          <a:lstStyle/>
          <a:p>
            <a:pPr algn="ctr"/>
            <a:r>
              <a:rPr lang="en-US" b="1" dirty="0"/>
              <a:t>A Short Bibliography</a:t>
            </a:r>
          </a:p>
        </p:txBody>
      </p:sp>
      <p:sp>
        <p:nvSpPr>
          <p:cNvPr id="3" name="Content Placeholder 2">
            <a:extLst>
              <a:ext uri="{FF2B5EF4-FFF2-40B4-BE49-F238E27FC236}">
                <a16:creationId xmlns:a16="http://schemas.microsoft.com/office/drawing/2014/main" id="{5D9D3371-A549-4A5E-B1FE-79C4978B5866}"/>
              </a:ext>
            </a:extLst>
          </p:cNvPr>
          <p:cNvSpPr>
            <a:spLocks noGrp="1"/>
          </p:cNvSpPr>
          <p:nvPr>
            <p:ph idx="1"/>
          </p:nvPr>
        </p:nvSpPr>
        <p:spPr/>
        <p:txBody>
          <a:bodyPr>
            <a:normAutofit lnSpcReduction="10000"/>
          </a:bodyPr>
          <a:lstStyle/>
          <a:p>
            <a:pPr marL="0" indent="0">
              <a:buNone/>
            </a:pPr>
            <a:r>
              <a:rPr lang="en-US" dirty="0"/>
              <a:t>Borum, R. (2004) </a:t>
            </a:r>
            <a:r>
              <a:rPr lang="en-US" i="1" dirty="0"/>
              <a:t>The Psychology of Terrorism: </a:t>
            </a:r>
            <a:r>
              <a:rPr lang="en-US" dirty="0"/>
              <a:t>University of South 	Florida Press.</a:t>
            </a:r>
          </a:p>
          <a:p>
            <a:pPr marL="0" indent="0">
              <a:buNone/>
            </a:pPr>
            <a:r>
              <a:rPr lang="en-US" b="0" i="0" u="none" strike="noStrike" dirty="0">
                <a:solidFill>
                  <a:srgbClr val="000000"/>
                </a:solidFill>
                <a:effectLst/>
              </a:rPr>
              <a:t>Grzanka, P. R., Gonzalez, K. A., &amp; Spanierman, L. B. (2019). </a:t>
            </a:r>
            <a:r>
              <a:rPr lang="en-US" b="0" i="1" u="none" strike="noStrike" dirty="0">
                <a:solidFill>
                  <a:srgbClr val="000000"/>
                </a:solidFill>
                <a:effectLst/>
              </a:rPr>
              <a:t>White </a:t>
            </a:r>
            <a:r>
              <a:rPr lang="en-US" b="0" i="0" u="none" strike="noStrike" dirty="0">
                <a:solidFill>
                  <a:srgbClr val="000000"/>
                </a:solidFill>
                <a:effectLst/>
              </a:rPr>
              <a:t>	</a:t>
            </a:r>
            <a:r>
              <a:rPr lang="en-US" b="0" i="1" u="none" strike="noStrike" dirty="0">
                <a:solidFill>
                  <a:srgbClr val="000000"/>
                </a:solidFill>
                <a:effectLst/>
              </a:rPr>
              <a:t>Supremacy and Counseling Psychology: A Critical-Conceptual 	Framework. </a:t>
            </a:r>
            <a:r>
              <a:rPr lang="en-US" b="0" i="0" u="none" strike="noStrike" dirty="0">
                <a:solidFill>
                  <a:srgbClr val="000000"/>
                </a:solidFill>
                <a:effectLst/>
              </a:rPr>
              <a:t>The Counseling Psychologist, Vol. 47 	(4), 478-529.  </a:t>
            </a:r>
          </a:p>
          <a:p>
            <a:pPr marL="0" indent="0">
              <a:buNone/>
            </a:pPr>
            <a:r>
              <a:rPr lang="en-US" b="0" i="0" dirty="0">
                <a:effectLst/>
              </a:rPr>
              <a:t>hhh.gavilan.edu/mturetzky/Pols5/documents/Lecture6-	TheoriesofTerrorism.pdf</a:t>
            </a:r>
            <a:endParaRPr lang="en-US" dirty="0"/>
          </a:p>
          <a:p>
            <a:pPr marL="0" indent="0">
              <a:buNone/>
            </a:pPr>
            <a:r>
              <a:rPr lang="en-US" b="0" i="0" u="none" strike="noStrike" dirty="0">
                <a:solidFill>
                  <a:srgbClr val="000000"/>
                </a:solidFill>
                <a:effectLst/>
              </a:rPr>
              <a:t>Kteily, N., Bruneau, E., Waytz, A., &amp; Cotterill, S. (2015). </a:t>
            </a:r>
            <a:r>
              <a:rPr lang="en-US" b="0" i="1" u="none" strike="noStrike" dirty="0">
                <a:solidFill>
                  <a:srgbClr val="000000"/>
                </a:solidFill>
                <a:effectLst/>
              </a:rPr>
              <a:t>The ascent of 	man: Theoretical and empirical evidence for blatant </a:t>
            </a:r>
            <a:r>
              <a:rPr lang="en-US" b="0" i="0" u="none" strike="noStrike" dirty="0">
                <a:solidFill>
                  <a:srgbClr val="000000"/>
                </a:solidFill>
                <a:effectLst/>
              </a:rPr>
              <a:t>	</a:t>
            </a:r>
            <a:r>
              <a:rPr lang="en-US" b="0" i="1" u="none" strike="noStrike" dirty="0">
                <a:solidFill>
                  <a:srgbClr val="000000"/>
                </a:solidFill>
                <a:effectLst/>
              </a:rPr>
              <a:t>dehumanization</a:t>
            </a:r>
            <a:r>
              <a:rPr lang="en-US" b="0" i="0" u="none" strike="noStrike" dirty="0">
                <a:solidFill>
                  <a:srgbClr val="000000"/>
                </a:solidFill>
                <a:effectLst/>
              </a:rPr>
              <a:t>. Journal of Personality and Social 	Psychology, 	109(5), 901. </a:t>
            </a:r>
            <a:endParaRPr lang="en-US" dirty="0">
              <a:solidFill>
                <a:srgbClr val="000000"/>
              </a:solidFill>
            </a:endParaRPr>
          </a:p>
          <a:p>
            <a:pPr marL="0" indent="0">
              <a:buNone/>
            </a:pPr>
            <a:endParaRPr lang="en-US" sz="2400" dirty="0"/>
          </a:p>
          <a:p>
            <a:endParaRPr lang="en-US" dirty="0"/>
          </a:p>
        </p:txBody>
      </p:sp>
    </p:spTree>
    <p:extLst>
      <p:ext uri="{BB962C8B-B14F-4D97-AF65-F5344CB8AC3E}">
        <p14:creationId xmlns:p14="http://schemas.microsoft.com/office/powerpoint/2010/main" val="4178233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7D08D-720D-432D-B2EA-199045724A78}"/>
              </a:ext>
            </a:extLst>
          </p:cNvPr>
          <p:cNvSpPr>
            <a:spLocks noGrp="1"/>
          </p:cNvSpPr>
          <p:nvPr>
            <p:ph type="title"/>
          </p:nvPr>
        </p:nvSpPr>
        <p:spPr/>
        <p:txBody>
          <a:bodyPr/>
          <a:lstStyle/>
          <a:p>
            <a:pPr algn="ctr"/>
            <a:r>
              <a:rPr lang="en-US" b="1" dirty="0"/>
              <a:t>A Short Bibliography</a:t>
            </a:r>
            <a:endParaRPr lang="en-US" dirty="0"/>
          </a:p>
        </p:txBody>
      </p:sp>
      <p:sp>
        <p:nvSpPr>
          <p:cNvPr id="3" name="Content Placeholder 2">
            <a:extLst>
              <a:ext uri="{FF2B5EF4-FFF2-40B4-BE49-F238E27FC236}">
                <a16:creationId xmlns:a16="http://schemas.microsoft.com/office/drawing/2014/main" id="{4EE192C3-AD3A-406F-ABD7-8073F5D958C8}"/>
              </a:ext>
            </a:extLst>
          </p:cNvPr>
          <p:cNvSpPr>
            <a:spLocks noGrp="1"/>
          </p:cNvSpPr>
          <p:nvPr>
            <p:ph idx="1"/>
          </p:nvPr>
        </p:nvSpPr>
        <p:spPr/>
        <p:txBody>
          <a:bodyPr>
            <a:normAutofit fontScale="92500" lnSpcReduction="20000"/>
          </a:bodyPr>
          <a:lstStyle/>
          <a:p>
            <a:pPr marL="0" indent="0">
              <a:buNone/>
            </a:pPr>
            <a:r>
              <a:rPr lang="en-US" sz="2800" dirty="0"/>
              <a:t>McCauley, C. &amp; Moskalenko, S. (2008), </a:t>
            </a:r>
            <a:r>
              <a:rPr lang="en-US" sz="2800" i="1" dirty="0"/>
              <a:t>Mechanisms of political </a:t>
            </a:r>
            <a:r>
              <a:rPr lang="en-US" sz="2800" dirty="0"/>
              <a:t>	</a:t>
            </a:r>
            <a:r>
              <a:rPr lang="en-US" sz="2800" i="1" dirty="0"/>
              <a:t>radicalization: Pathways towards terrorism</a:t>
            </a:r>
            <a:r>
              <a:rPr lang="en-US" sz="2800" dirty="0"/>
              <a:t>: Terrorism and Political 	Violence, 20:3, 417.</a:t>
            </a:r>
            <a:endParaRPr lang="en-US" sz="2800" b="0" dirty="0">
              <a:effectLst/>
            </a:endParaRPr>
          </a:p>
          <a:p>
            <a:pPr marL="0" indent="0">
              <a:buNone/>
            </a:pPr>
            <a:r>
              <a:rPr lang="en-US" sz="2800" dirty="0"/>
              <a:t>Miller, C., &amp; Chauhan, L. S. (2017)</a:t>
            </a:r>
            <a:r>
              <a:rPr lang="en-US" sz="2800" dirty="0">
                <a:effectLst/>
                <a:ea typeface="Calibri" panose="020F0502020204030204" pitchFamily="34" charset="0"/>
                <a:cs typeface="Times New Roman" panose="02020603050405020304" pitchFamily="18" charset="0"/>
              </a:rPr>
              <a:t> </a:t>
            </a:r>
            <a:r>
              <a:rPr lang="en-US" sz="2800" i="1" dirty="0">
                <a:effectLst/>
                <a:ea typeface="Calibri" panose="020F0502020204030204" pitchFamily="34" charset="0"/>
                <a:cs typeface="Times New Roman" panose="02020603050405020304" pitchFamily="18" charset="0"/>
              </a:rPr>
              <a:t>Radical Beliefs and Violent Behavior.</a:t>
            </a:r>
            <a:r>
              <a:rPr lang="en-US" sz="2800" dirty="0">
                <a:effectLst/>
                <a:ea typeface="Calibri" panose="020F0502020204030204" pitchFamily="34" charset="0"/>
                <a:cs typeface="Times New Roman" panose="02020603050405020304" pitchFamily="18" charset="0"/>
              </a:rPr>
              <a:t>	In </a:t>
            </a:r>
            <a:r>
              <a:rPr lang="en-US" sz="2800" i="1" dirty="0">
                <a:effectLst/>
                <a:ea typeface="Calibri" panose="020F0502020204030204" pitchFamily="34" charset="0"/>
                <a:cs typeface="Times New Roman" panose="02020603050405020304" pitchFamily="18" charset="0"/>
              </a:rPr>
              <a:t>De-radicalization:  Scientific insights for policy </a:t>
            </a:r>
            <a:r>
              <a:rPr lang="en-US" sz="2800" dirty="0">
                <a:effectLst/>
                <a:ea typeface="Calibri" panose="020F0502020204030204" pitchFamily="34" charset="0"/>
                <a:cs typeface="Times New Roman" panose="02020603050405020304" pitchFamily="18" charset="0"/>
              </a:rPr>
              <a:t>© Flemish Peace 	Institute, Brussels, 8 September 2017, pg. 23-45. </a:t>
            </a:r>
          </a:p>
          <a:p>
            <a:pPr marL="0" indent="0">
              <a:buNone/>
            </a:pPr>
            <a:r>
              <a:rPr lang="en-US" sz="2800" b="0" i="0" u="none" strike="noStrike" dirty="0">
                <a:solidFill>
                  <a:srgbClr val="000000"/>
                </a:solidFill>
                <a:effectLst/>
              </a:rPr>
              <a:t>National Strategy for Countering Domestic Terrorism. National Security 	Council. June 15</a:t>
            </a:r>
            <a:r>
              <a:rPr lang="en-US" sz="2800" b="0" i="0" u="none" strike="noStrike" dirty="0">
                <a:solidFill>
                  <a:srgbClr val="000000"/>
                </a:solidFill>
                <a:cs typeface="Times New Roman" panose="02020603050405020304" pitchFamily="18" charset="0"/>
              </a:rPr>
              <a:t>, 2021.</a:t>
            </a:r>
          </a:p>
          <a:p>
            <a:pPr marL="0" indent="0">
              <a:buNone/>
            </a:pPr>
            <a:r>
              <a:rPr lang="en-US" sz="2800" dirty="0"/>
              <a:t>Silke, A. (1998), </a:t>
            </a:r>
            <a:r>
              <a:rPr lang="en-US" sz="2800" i="1" dirty="0"/>
              <a:t>Cheshire-Cat logic: The recurring theme of terrorist </a:t>
            </a:r>
            <a:r>
              <a:rPr lang="en-US" sz="2800" dirty="0"/>
              <a:t>	</a:t>
            </a:r>
            <a:r>
              <a:rPr lang="en-US" sz="2800" i="1" dirty="0"/>
              <a:t>abnormality in psychological research</a:t>
            </a:r>
            <a:r>
              <a:rPr lang="en-US" sz="2800" dirty="0"/>
              <a:t>: Psychology, Crime &amp; Law, 4:1, 	51–69.</a:t>
            </a:r>
          </a:p>
          <a:p>
            <a:pPr marL="0" indent="0">
              <a:buNone/>
            </a:pPr>
            <a:r>
              <a:rPr lang="en-US" sz="2800" dirty="0">
                <a:solidFill>
                  <a:srgbClr val="000000"/>
                </a:solidFill>
                <a:cs typeface="Times New Roman" panose="02020603050405020304" pitchFamily="18" charset="0"/>
              </a:rPr>
              <a:t>Taylor, S. (2012). Back to Sanity: Healing the Madness of Our Minds.  	UK: Hay House</a:t>
            </a:r>
            <a:endParaRPr lang="en-US" sz="2800" b="0" i="0" u="none" strike="noStrike" dirty="0">
              <a:solidFill>
                <a:srgbClr val="000000"/>
              </a:solidFill>
              <a:cs typeface="Times New Roman" panose="02020603050405020304" pitchFamily="18" charset="0"/>
            </a:endParaRPr>
          </a:p>
          <a:p>
            <a:pPr marL="0" indent="0">
              <a:buNone/>
            </a:pPr>
            <a:endParaRPr lang="en-US" sz="2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1216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59E9-B9D3-468F-B56D-125560B11562}"/>
              </a:ext>
            </a:extLst>
          </p:cNvPr>
          <p:cNvSpPr>
            <a:spLocks noGrp="1"/>
          </p:cNvSpPr>
          <p:nvPr>
            <p:ph type="title"/>
          </p:nvPr>
        </p:nvSpPr>
        <p:spPr/>
        <p:txBody>
          <a:bodyPr/>
          <a:lstStyle/>
          <a:p>
            <a:pPr algn="ctr"/>
            <a:r>
              <a:rPr lang="en-US" b="1" dirty="0"/>
              <a:t>What makes people violent extremists? </a:t>
            </a:r>
          </a:p>
        </p:txBody>
      </p:sp>
      <p:sp>
        <p:nvSpPr>
          <p:cNvPr id="3" name="Content Placeholder 2">
            <a:extLst>
              <a:ext uri="{FF2B5EF4-FFF2-40B4-BE49-F238E27FC236}">
                <a16:creationId xmlns:a16="http://schemas.microsoft.com/office/drawing/2014/main" id="{10F2DA42-3E34-4272-9ACA-47A376699435}"/>
              </a:ext>
            </a:extLst>
          </p:cNvPr>
          <p:cNvSpPr>
            <a:spLocks noGrp="1"/>
          </p:cNvSpPr>
          <p:nvPr>
            <p:ph idx="1"/>
          </p:nvPr>
        </p:nvSpPr>
        <p:spPr/>
        <p:txBody>
          <a:bodyPr/>
          <a:lstStyle/>
          <a:p>
            <a:r>
              <a:rPr lang="en-US" dirty="0"/>
              <a:t>The question of what makes people become radical, extremist, a violent extremist or a terrorist has been the subject of intense academic attention. </a:t>
            </a:r>
          </a:p>
          <a:p>
            <a:r>
              <a:rPr lang="en-US" dirty="0"/>
              <a:t>At the height of scholarly output, there was one new book on terrorism published every six hours.</a:t>
            </a:r>
          </a:p>
        </p:txBody>
      </p:sp>
    </p:spTree>
    <p:extLst>
      <p:ext uri="{BB962C8B-B14F-4D97-AF65-F5344CB8AC3E}">
        <p14:creationId xmlns:p14="http://schemas.microsoft.com/office/powerpoint/2010/main" val="403555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70FE4-1227-499E-AC26-A6BFFC25EEDA}"/>
              </a:ext>
            </a:extLst>
          </p:cNvPr>
          <p:cNvSpPr>
            <a:spLocks noGrp="1"/>
          </p:cNvSpPr>
          <p:nvPr>
            <p:ph type="title"/>
          </p:nvPr>
        </p:nvSpPr>
        <p:spPr/>
        <p:txBody>
          <a:bodyPr/>
          <a:lstStyle/>
          <a:p>
            <a:pPr algn="ctr"/>
            <a:r>
              <a:rPr lang="en-US" b="1" dirty="0"/>
              <a:t>Extremist - Hate Groups</a:t>
            </a:r>
          </a:p>
        </p:txBody>
      </p:sp>
      <p:sp>
        <p:nvSpPr>
          <p:cNvPr id="3" name="Content Placeholder 2">
            <a:extLst>
              <a:ext uri="{FF2B5EF4-FFF2-40B4-BE49-F238E27FC236}">
                <a16:creationId xmlns:a16="http://schemas.microsoft.com/office/drawing/2014/main" id="{9702B8D1-5A61-4B54-998A-1F068872FD15}"/>
              </a:ext>
            </a:extLst>
          </p:cNvPr>
          <p:cNvSpPr>
            <a:spLocks noGrp="1"/>
          </p:cNvSpPr>
          <p:nvPr>
            <p:ph idx="1"/>
          </p:nvPr>
        </p:nvSpPr>
        <p:spPr/>
        <p:txBody>
          <a:bodyPr>
            <a:normAutofit fontScale="92500" lnSpcReduction="10000"/>
          </a:bodyPr>
          <a:lstStyle/>
          <a:p>
            <a:r>
              <a:rPr lang="en-US" dirty="0"/>
              <a:t>In 2021 The Southern Poverty Law Center tracked </a:t>
            </a:r>
            <a:r>
              <a:rPr lang="en-US" b="1" dirty="0"/>
              <a:t>733 (</a:t>
            </a:r>
            <a:r>
              <a:rPr lang="en-US" b="1" i="0" dirty="0">
                <a:solidFill>
                  <a:srgbClr val="000000"/>
                </a:solidFill>
                <a:effectLst/>
                <a:latin typeface="TiemposText"/>
              </a:rPr>
              <a:t> 1,021 in 2018) </a:t>
            </a:r>
            <a:r>
              <a:rPr lang="en-US" b="1" dirty="0"/>
              <a:t>hate groups across the United States</a:t>
            </a:r>
            <a:r>
              <a:rPr lang="en-US" dirty="0"/>
              <a:t>.</a:t>
            </a:r>
          </a:p>
          <a:p>
            <a:r>
              <a:rPr lang="en-US" b="0" i="0" dirty="0">
                <a:solidFill>
                  <a:srgbClr val="000000"/>
                </a:solidFill>
                <a:effectLst/>
                <a:latin typeface="TiemposText"/>
              </a:rPr>
              <a:t>The number of white nationalist, </a:t>
            </a:r>
            <a:r>
              <a:rPr lang="en-US" b="1" i="0" dirty="0">
                <a:solidFill>
                  <a:srgbClr val="000000"/>
                </a:solidFill>
                <a:effectLst/>
                <a:latin typeface="TiemposText"/>
              </a:rPr>
              <a:t>neo-Nazi and anti-government extremist groups across the U.S. fell for a third straight year in 2021</a:t>
            </a:r>
            <a:r>
              <a:rPr lang="en-US" b="0" i="0" dirty="0">
                <a:solidFill>
                  <a:srgbClr val="000000"/>
                </a:solidFill>
                <a:effectLst/>
                <a:latin typeface="TiemposText"/>
              </a:rPr>
              <a:t>, even as some groups were reinvigorated by the Jan. 6 attack on the U.S. Capitol last year and by the </a:t>
            </a:r>
            <a:r>
              <a:rPr lang="en-US" b="1" i="0" dirty="0">
                <a:solidFill>
                  <a:srgbClr val="000000"/>
                </a:solidFill>
                <a:effectLst/>
                <a:latin typeface="TiemposText"/>
              </a:rPr>
              <a:t>ongoing culture wars over the pandemic and school curriculums.</a:t>
            </a:r>
          </a:p>
          <a:p>
            <a:r>
              <a:rPr lang="en-US" b="0" i="0" dirty="0">
                <a:solidFill>
                  <a:srgbClr val="000000"/>
                </a:solidFill>
                <a:effectLst/>
                <a:latin typeface="TiemposText"/>
              </a:rPr>
              <a:t>Rather than demonstrating a decline in the power of the far right, the dropping numbers of organized hate and anti-government groups suggest that the </a:t>
            </a:r>
            <a:r>
              <a:rPr lang="en-US" b="1" i="0" dirty="0">
                <a:solidFill>
                  <a:srgbClr val="000000"/>
                </a:solidFill>
                <a:effectLst/>
                <a:latin typeface="TiemposText"/>
              </a:rPr>
              <a:t>extremist ideas that mobilize them now operate more openly in the political mainstream</a:t>
            </a:r>
            <a:r>
              <a:rPr lang="en-US" b="0" i="0" dirty="0">
                <a:solidFill>
                  <a:srgbClr val="000000"/>
                </a:solidFill>
                <a:effectLst/>
                <a:latin typeface="TiemposText"/>
              </a:rPr>
              <a:t>,” says the new report, shared with The Associated Press ahead of its release.</a:t>
            </a: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4785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88B4-8452-474A-848A-CE2F094B6450}"/>
              </a:ext>
            </a:extLst>
          </p:cNvPr>
          <p:cNvSpPr>
            <a:spLocks noGrp="1"/>
          </p:cNvSpPr>
          <p:nvPr>
            <p:ph type="title"/>
          </p:nvPr>
        </p:nvSpPr>
        <p:spPr/>
        <p:txBody>
          <a:bodyPr/>
          <a:lstStyle/>
          <a:p>
            <a:pPr algn="ctr"/>
            <a:r>
              <a:rPr lang="en-US" b="1" dirty="0"/>
              <a:t>Extremist - Hate Groups</a:t>
            </a:r>
          </a:p>
        </p:txBody>
      </p:sp>
      <p:sp>
        <p:nvSpPr>
          <p:cNvPr id="3" name="Content Placeholder 2">
            <a:extLst>
              <a:ext uri="{FF2B5EF4-FFF2-40B4-BE49-F238E27FC236}">
                <a16:creationId xmlns:a16="http://schemas.microsoft.com/office/drawing/2014/main" id="{2BA5BB23-51C0-464C-9CB3-7EF425ADACF8}"/>
              </a:ext>
            </a:extLst>
          </p:cNvPr>
          <p:cNvSpPr>
            <a:spLocks noGrp="1"/>
          </p:cNvSpPr>
          <p:nvPr>
            <p:ph idx="1"/>
          </p:nvPr>
        </p:nvSpPr>
        <p:spPr>
          <a:xfrm>
            <a:off x="838200" y="1868487"/>
            <a:ext cx="10515600" cy="4351338"/>
          </a:xfrm>
        </p:spPr>
        <p:txBody>
          <a:bodyPr>
            <a:normAutofit fontScale="92500" lnSpcReduction="20000"/>
          </a:bodyPr>
          <a:lstStyle/>
          <a:p>
            <a:r>
              <a:rPr lang="en-US" dirty="0">
                <a:solidFill>
                  <a:srgbClr val="333333"/>
                </a:solidFill>
                <a:latin typeface="Mercury SSm A"/>
              </a:rPr>
              <a:t>T</a:t>
            </a:r>
            <a:r>
              <a:rPr lang="en-US" b="0" i="0" dirty="0">
                <a:solidFill>
                  <a:srgbClr val="333333"/>
                </a:solidFill>
                <a:effectLst/>
                <a:latin typeface="Mercury SSm A"/>
              </a:rPr>
              <a:t>he landscape of hate and extremism has changed. Nowadays, much white supremacist and hate activity – </a:t>
            </a:r>
            <a:r>
              <a:rPr lang="en-US" b="1" i="0" dirty="0">
                <a:solidFill>
                  <a:srgbClr val="333333"/>
                </a:solidFill>
                <a:effectLst/>
                <a:latin typeface="Mercury SSm A"/>
              </a:rPr>
              <a:t>including recruiting and radicalization </a:t>
            </a:r>
            <a:r>
              <a:rPr lang="en-US" b="0" i="0" dirty="0">
                <a:solidFill>
                  <a:srgbClr val="333333"/>
                </a:solidFill>
                <a:effectLst/>
                <a:latin typeface="Mercury SSm A"/>
              </a:rPr>
              <a:t>--</a:t>
            </a:r>
            <a:r>
              <a:rPr lang="en-US" b="1" i="0" dirty="0">
                <a:solidFill>
                  <a:srgbClr val="333333"/>
                </a:solidFill>
                <a:effectLst/>
                <a:latin typeface="Mercury SSm A"/>
              </a:rPr>
              <a:t>occurs online, </a:t>
            </a:r>
            <a:r>
              <a:rPr lang="en-US" b="0" i="0" dirty="0">
                <a:solidFill>
                  <a:srgbClr val="333333"/>
                </a:solidFill>
                <a:effectLst/>
                <a:latin typeface="Mercury SSm A"/>
              </a:rPr>
              <a:t>so just having a </a:t>
            </a:r>
            <a:r>
              <a:rPr lang="en-US" b="1" i="0" dirty="0">
                <a:solidFill>
                  <a:srgbClr val="333333"/>
                </a:solidFill>
                <a:effectLst/>
                <a:latin typeface="Mercury SSm A"/>
              </a:rPr>
              <a:t>headcount </a:t>
            </a:r>
            <a:r>
              <a:rPr lang="en-US" b="0" i="0" dirty="0">
                <a:solidFill>
                  <a:srgbClr val="333333"/>
                </a:solidFill>
                <a:effectLst/>
                <a:latin typeface="Mercury SSm A"/>
              </a:rPr>
              <a:t>of physical, in-the-flesh groups </a:t>
            </a:r>
            <a:r>
              <a:rPr lang="en-US" b="1" i="0" dirty="0">
                <a:solidFill>
                  <a:srgbClr val="333333"/>
                </a:solidFill>
                <a:effectLst/>
                <a:latin typeface="Mercury SSm A"/>
              </a:rPr>
              <a:t>gives an inexact picture </a:t>
            </a:r>
            <a:r>
              <a:rPr lang="en-US" b="0" i="0" dirty="0">
                <a:solidFill>
                  <a:srgbClr val="333333"/>
                </a:solidFill>
                <a:effectLst/>
                <a:latin typeface="Mercury SSm A"/>
              </a:rPr>
              <a:t>of where those movements stand. </a:t>
            </a:r>
          </a:p>
          <a:p>
            <a:r>
              <a:rPr lang="en-US" dirty="0">
                <a:solidFill>
                  <a:srgbClr val="333333"/>
                </a:solidFill>
                <a:latin typeface="Mercury SSm A"/>
              </a:rPr>
              <a:t>One</a:t>
            </a:r>
            <a:r>
              <a:rPr lang="en-US" b="0" i="0" dirty="0">
                <a:solidFill>
                  <a:srgbClr val="333333"/>
                </a:solidFill>
                <a:effectLst/>
                <a:latin typeface="Mercury SSm A"/>
              </a:rPr>
              <a:t> white supremacist propaganda, like the</a:t>
            </a:r>
            <a:r>
              <a:rPr lang="en-US" b="1" i="0" dirty="0">
                <a:solidFill>
                  <a:srgbClr val="333333"/>
                </a:solidFill>
                <a:effectLst/>
                <a:latin typeface="Mercury SSm A"/>
              </a:rPr>
              <a:t> </a:t>
            </a:r>
            <a:r>
              <a:rPr lang="en-US" b="1" i="0" u="sng" dirty="0">
                <a:effectLst/>
                <a:latin typeface="Mercury SSm A"/>
                <a:hlinkClick r:id="rId2">
                  <a:extLst>
                    <a:ext uri="{A12FA001-AC4F-418D-AE19-62706E023703}">
                      <ahyp:hlinkClr xmlns:ahyp="http://schemas.microsoft.com/office/drawing/2018/hyperlinkcolor" val="tx"/>
                    </a:ext>
                  </a:extLst>
                </a:hlinkClick>
              </a:rPr>
              <a:t>“great replacement”</a:t>
            </a:r>
            <a:r>
              <a:rPr lang="en-US" b="1" i="0" dirty="0">
                <a:effectLst/>
                <a:latin typeface="Mercury SSm A"/>
              </a:rPr>
              <a:t> </a:t>
            </a:r>
            <a:r>
              <a:rPr lang="en-US" b="1" i="0" dirty="0">
                <a:solidFill>
                  <a:srgbClr val="333333"/>
                </a:solidFill>
                <a:effectLst/>
                <a:latin typeface="Mercury SSm A"/>
              </a:rPr>
              <a:t>theory </a:t>
            </a:r>
            <a:r>
              <a:rPr lang="en-US" b="0" i="0" dirty="0">
                <a:solidFill>
                  <a:srgbClr val="333333"/>
                </a:solidFill>
                <a:effectLst/>
                <a:latin typeface="Mercury SSm A"/>
              </a:rPr>
              <a:t>– the notion that white people are being systematically replaced by people of color across the world – has become mainstreamed by pundits like Fox News’ Tucker Carlson.  </a:t>
            </a:r>
          </a:p>
          <a:p>
            <a:endParaRPr lang="en-US" b="0" i="0" dirty="0">
              <a:solidFill>
                <a:srgbClr val="333333"/>
              </a:solidFill>
              <a:effectLst/>
              <a:latin typeface="Mercury SSm A"/>
            </a:endParaRPr>
          </a:p>
          <a:p>
            <a:pPr marL="0" indent="0">
              <a:buNone/>
            </a:pPr>
            <a:endParaRPr lang="en-US" b="0" i="0" dirty="0">
              <a:solidFill>
                <a:srgbClr val="333333"/>
              </a:solidFill>
              <a:effectLst/>
              <a:latin typeface="Mercury SSm A"/>
            </a:endParaRPr>
          </a:p>
          <a:p>
            <a:r>
              <a:rPr lang="en-US" b="0" i="0" dirty="0">
                <a:solidFill>
                  <a:srgbClr val="FFFFFF"/>
                </a:solidFill>
                <a:effectLst/>
                <a:latin typeface="Knockout 31 A"/>
              </a:rPr>
              <a:t>Extremists in the U.S. come in many nationalists, anti-LGBTQ zealots, racist skinheads, neo-Confederates and more.</a:t>
            </a:r>
            <a:endParaRPr lang="en-US" dirty="0"/>
          </a:p>
        </p:txBody>
      </p:sp>
    </p:spTree>
    <p:extLst>
      <p:ext uri="{BB962C8B-B14F-4D97-AF65-F5344CB8AC3E}">
        <p14:creationId xmlns:p14="http://schemas.microsoft.com/office/powerpoint/2010/main" val="274457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6D2D-3039-47CF-8209-5C6AA367D241}"/>
              </a:ext>
            </a:extLst>
          </p:cNvPr>
          <p:cNvSpPr>
            <a:spLocks noGrp="1"/>
          </p:cNvSpPr>
          <p:nvPr>
            <p:ph type="title"/>
          </p:nvPr>
        </p:nvSpPr>
        <p:spPr/>
        <p:txBody>
          <a:bodyPr/>
          <a:lstStyle/>
          <a:p>
            <a:pPr algn="ctr"/>
            <a:r>
              <a:rPr lang="en-US" b="1" dirty="0"/>
              <a:t>The Lure toward Violence</a:t>
            </a:r>
          </a:p>
        </p:txBody>
      </p:sp>
      <p:sp>
        <p:nvSpPr>
          <p:cNvPr id="3" name="Content Placeholder 2">
            <a:extLst>
              <a:ext uri="{FF2B5EF4-FFF2-40B4-BE49-F238E27FC236}">
                <a16:creationId xmlns:a16="http://schemas.microsoft.com/office/drawing/2014/main" id="{8D9A170D-F871-4E9D-BA43-492AAA6DE1C5}"/>
              </a:ext>
            </a:extLst>
          </p:cNvPr>
          <p:cNvSpPr>
            <a:spLocks noGrp="1"/>
          </p:cNvSpPr>
          <p:nvPr>
            <p:ph idx="1"/>
          </p:nvPr>
        </p:nvSpPr>
        <p:spPr/>
        <p:txBody>
          <a:bodyPr/>
          <a:lstStyle/>
          <a:p>
            <a:pPr marL="0" indent="0">
              <a:buNone/>
            </a:pPr>
            <a:r>
              <a:rPr lang="en-US" dirty="0"/>
              <a:t>From a </a:t>
            </a:r>
            <a:r>
              <a:rPr lang="en-US" b="1" dirty="0"/>
              <a:t>Humanistic Psychology </a:t>
            </a:r>
            <a:r>
              <a:rPr lang="en-US" dirty="0"/>
              <a:t>perspective:</a:t>
            </a:r>
          </a:p>
          <a:p>
            <a:pPr marL="0" indent="0">
              <a:buNone/>
            </a:pPr>
            <a:r>
              <a:rPr lang="en-US" b="1" dirty="0"/>
              <a:t>1</a:t>
            </a:r>
            <a:r>
              <a:rPr lang="en-US" dirty="0">
                <a:effectLst/>
              </a:rPr>
              <a:t>) 	</a:t>
            </a:r>
            <a:r>
              <a:rPr lang="en-US" b="1" dirty="0">
                <a:effectLst/>
              </a:rPr>
              <a:t>a sense of emptiness, </a:t>
            </a:r>
          </a:p>
          <a:p>
            <a:pPr marL="0" indent="0">
              <a:buNone/>
            </a:pPr>
            <a:r>
              <a:rPr lang="en-US" b="1" dirty="0"/>
              <a:t>2)	</a:t>
            </a:r>
            <a:r>
              <a:rPr lang="en-US" b="1" dirty="0">
                <a:effectLst/>
              </a:rPr>
              <a:t>the need to compensate for that emptiness through extreme 	and dramatic acts, and </a:t>
            </a:r>
          </a:p>
          <a:p>
            <a:pPr marL="514350" indent="-514350">
              <a:buAutoNum type="arabicParenR" startAt="3"/>
            </a:pPr>
            <a:r>
              <a:rPr lang="en-US" b="1" dirty="0">
                <a:effectLst/>
              </a:rPr>
              <a:t>a lack of the sense of awe, meaning, and the carnivalesque in 	people's lives. </a:t>
            </a:r>
          </a:p>
          <a:p>
            <a:pPr marL="0" indent="0">
              <a:buNone/>
            </a:pPr>
            <a:r>
              <a:rPr lang="en-US" b="1" dirty="0"/>
              <a:t>Steve Taylor: UK</a:t>
            </a:r>
          </a:p>
        </p:txBody>
      </p:sp>
    </p:spTree>
    <p:extLst>
      <p:ext uri="{BB962C8B-B14F-4D97-AF65-F5344CB8AC3E}">
        <p14:creationId xmlns:p14="http://schemas.microsoft.com/office/powerpoint/2010/main" val="71088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2D22C-9BE8-4788-9C5E-ECFEB6FAE384}"/>
              </a:ext>
            </a:extLst>
          </p:cNvPr>
          <p:cNvSpPr>
            <a:spLocks noGrp="1"/>
          </p:cNvSpPr>
          <p:nvPr>
            <p:ph type="title"/>
          </p:nvPr>
        </p:nvSpPr>
        <p:spPr/>
        <p:txBody>
          <a:bodyPr/>
          <a:lstStyle/>
          <a:p>
            <a:pPr algn="ctr"/>
            <a:r>
              <a:rPr lang="en-US" b="1" dirty="0"/>
              <a:t>1. The Psychology of Terrorism</a:t>
            </a:r>
          </a:p>
        </p:txBody>
      </p:sp>
      <p:sp>
        <p:nvSpPr>
          <p:cNvPr id="3" name="Content Placeholder 2">
            <a:extLst>
              <a:ext uri="{FF2B5EF4-FFF2-40B4-BE49-F238E27FC236}">
                <a16:creationId xmlns:a16="http://schemas.microsoft.com/office/drawing/2014/main" id="{14532131-F1D1-419A-B639-E74A6E1E1A30}"/>
              </a:ext>
            </a:extLst>
          </p:cNvPr>
          <p:cNvSpPr>
            <a:spLocks noGrp="1"/>
          </p:cNvSpPr>
          <p:nvPr>
            <p:ph idx="1"/>
          </p:nvPr>
        </p:nvSpPr>
        <p:spPr/>
        <p:txBody>
          <a:bodyPr>
            <a:noAutofit/>
          </a:bodyPr>
          <a:lstStyle/>
          <a:p>
            <a:r>
              <a:rPr lang="en-US" sz="3200" b="1" dirty="0"/>
              <a:t>Randy Borum: 2004: </a:t>
            </a:r>
            <a:r>
              <a:rPr lang="en-US" sz="3200" b="1" i="1" dirty="0"/>
              <a:t>The Psychology of Terrorism: </a:t>
            </a:r>
            <a:r>
              <a:rPr lang="en-US" sz="3200" b="1" dirty="0"/>
              <a:t>University of South Florida</a:t>
            </a:r>
          </a:p>
          <a:p>
            <a:pPr algn="ctr"/>
            <a:r>
              <a:rPr lang="en-US" i="1" dirty="0"/>
              <a:t>Executive Summary:</a:t>
            </a:r>
          </a:p>
          <a:p>
            <a:r>
              <a:rPr lang="en-US" dirty="0"/>
              <a:t>Although early writings on the “psychology of terrorism” were based 	mostly in </a:t>
            </a:r>
            <a:r>
              <a:rPr lang="en-US" b="1" dirty="0"/>
              <a:t>psychoanalytic theory </a:t>
            </a:r>
            <a:r>
              <a:rPr lang="en-US" dirty="0"/>
              <a:t>(e.g., narcissism, hostility 	toward parents), most researchers have since moved on to other 	approaches. </a:t>
            </a:r>
          </a:p>
          <a:p>
            <a:r>
              <a:rPr lang="en-US" dirty="0"/>
              <a:t> People become terrorists in </a:t>
            </a:r>
            <a:r>
              <a:rPr lang="en-US" b="1" dirty="0"/>
              <a:t>different ways, in different roles, and 	for different reasons. </a:t>
            </a:r>
            <a:r>
              <a:rPr lang="en-US" dirty="0"/>
              <a:t>It may be helpful to distinguish between 	reasons for joining, remaining in, and leaving terrorist 	organizations. </a:t>
            </a:r>
          </a:p>
          <a:p>
            <a:pPr marL="0" indent="0">
              <a:buNone/>
            </a:pPr>
            <a:r>
              <a:rPr lang="en-US" dirty="0"/>
              <a:t> </a:t>
            </a:r>
          </a:p>
        </p:txBody>
      </p:sp>
    </p:spTree>
    <p:extLst>
      <p:ext uri="{BB962C8B-B14F-4D97-AF65-F5344CB8AC3E}">
        <p14:creationId xmlns:p14="http://schemas.microsoft.com/office/powerpoint/2010/main" val="97985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DF10-8F7C-44E3-946A-EE556C16105B}"/>
              </a:ext>
            </a:extLst>
          </p:cNvPr>
          <p:cNvSpPr>
            <a:spLocks noGrp="1"/>
          </p:cNvSpPr>
          <p:nvPr>
            <p:ph type="title"/>
          </p:nvPr>
        </p:nvSpPr>
        <p:spPr/>
        <p:txBody>
          <a:bodyPr/>
          <a:lstStyle/>
          <a:p>
            <a:pPr algn="ctr"/>
            <a:r>
              <a:rPr lang="en-US" b="1" dirty="0"/>
              <a:t>The Psychology of Terrorism</a:t>
            </a:r>
            <a:endParaRPr lang="en-US" dirty="0"/>
          </a:p>
        </p:txBody>
      </p:sp>
      <p:sp>
        <p:nvSpPr>
          <p:cNvPr id="3" name="Content Placeholder 2">
            <a:extLst>
              <a:ext uri="{FF2B5EF4-FFF2-40B4-BE49-F238E27FC236}">
                <a16:creationId xmlns:a16="http://schemas.microsoft.com/office/drawing/2014/main" id="{1FAEA9D5-F2B9-4C6D-9DC3-712A6122A948}"/>
              </a:ext>
            </a:extLst>
          </p:cNvPr>
          <p:cNvSpPr>
            <a:spLocks noGrp="1"/>
          </p:cNvSpPr>
          <p:nvPr>
            <p:ph idx="1"/>
          </p:nvPr>
        </p:nvSpPr>
        <p:spPr/>
        <p:txBody>
          <a:bodyPr/>
          <a:lstStyle/>
          <a:p>
            <a:r>
              <a:rPr lang="en-US" sz="2800" b="1" dirty="0"/>
              <a:t>Perceived injustice, need for identity and need for belonging are common vulnerabilities among potential terrorists</a:t>
            </a:r>
            <a:r>
              <a:rPr lang="en-US" sz="2800" dirty="0"/>
              <a:t>. </a:t>
            </a:r>
          </a:p>
          <a:p>
            <a:r>
              <a:rPr lang="en-US" sz="2800" dirty="0"/>
              <a:t> Mental illness is not a critical factor in explaining terrorist behavior. Also, </a:t>
            </a:r>
            <a:r>
              <a:rPr lang="en-US" sz="2800" b="1" dirty="0"/>
              <a:t>most terrorists are not “psychopaths</a:t>
            </a:r>
            <a:r>
              <a:rPr lang="en-US" sz="2800" dirty="0"/>
              <a:t>.”  </a:t>
            </a:r>
            <a:r>
              <a:rPr lang="en-US" sz="2800" b="1" dirty="0"/>
              <a:t> </a:t>
            </a:r>
            <a:endParaRPr lang="en-US" sz="2800" dirty="0"/>
          </a:p>
          <a:p>
            <a:r>
              <a:rPr lang="en-US" sz="2800" dirty="0"/>
              <a:t>There is </a:t>
            </a:r>
            <a:r>
              <a:rPr lang="en-US" sz="2800" b="1" dirty="0"/>
              <a:t>no “terrorist personality</a:t>
            </a:r>
            <a:r>
              <a:rPr lang="en-US" sz="2800" dirty="0"/>
              <a:t>”, nor is there any accurate profile – psychologically or otherwise – of the terrorist. </a:t>
            </a:r>
            <a:r>
              <a:rPr lang="en-US" sz="2800" b="1" dirty="0"/>
              <a:t> </a:t>
            </a:r>
            <a:endParaRPr lang="en-US" sz="2800" dirty="0"/>
          </a:p>
          <a:p>
            <a:endParaRPr lang="en-US" dirty="0"/>
          </a:p>
          <a:p>
            <a:pPr marL="0" indent="0">
              <a:buNone/>
            </a:pPr>
            <a:r>
              <a:rPr lang="en-US" sz="2800" dirty="0"/>
              <a:t>	</a:t>
            </a:r>
          </a:p>
          <a:p>
            <a:endParaRPr lang="en-US" dirty="0"/>
          </a:p>
        </p:txBody>
      </p:sp>
    </p:spTree>
    <p:extLst>
      <p:ext uri="{BB962C8B-B14F-4D97-AF65-F5344CB8AC3E}">
        <p14:creationId xmlns:p14="http://schemas.microsoft.com/office/powerpoint/2010/main" val="1989068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10662</TotalTime>
  <Words>3162</Words>
  <Application>Microsoft Office PowerPoint</Application>
  <PresentationFormat>Widescreen</PresentationFormat>
  <Paragraphs>186</Paragraphs>
  <Slides>39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Calibri Light</vt:lpstr>
      <vt:lpstr>Knockout 31 A</vt:lpstr>
      <vt:lpstr>Mercury SSm A</vt:lpstr>
      <vt:lpstr>Roboto</vt:lpstr>
      <vt:lpstr>serif12</vt:lpstr>
      <vt:lpstr>TiemposText</vt:lpstr>
      <vt:lpstr>Office Theme</vt:lpstr>
      <vt:lpstr>Extremist Hate Groups and the Lure toward Violence AKA  “Radical Beliefs and Violent Behavior” </vt:lpstr>
      <vt:lpstr>Learning Objectives</vt:lpstr>
      <vt:lpstr>           Stewart Rhodes</vt:lpstr>
      <vt:lpstr>What makes people violent extremists? </vt:lpstr>
      <vt:lpstr>Extremist - Hate Groups</vt:lpstr>
      <vt:lpstr>Extremist - Hate Groups</vt:lpstr>
      <vt:lpstr>The Lure toward Violence</vt:lpstr>
      <vt:lpstr>1. The Psychology of Terrorism</vt:lpstr>
      <vt:lpstr>The Psychology of Terrorism</vt:lpstr>
      <vt:lpstr>The Psychology of Terrorism</vt:lpstr>
      <vt:lpstr>The Psychology of Terrorism</vt:lpstr>
      <vt:lpstr>The Psychology of Terrorism</vt:lpstr>
      <vt:lpstr>Some terrorist characteristics</vt:lpstr>
      <vt:lpstr>Steve Taylor, UK: Back to Sanity: Healing the Madness of Our Minds</vt:lpstr>
      <vt:lpstr>2. The Psychological Dimensions of Domestic Terrorists</vt:lpstr>
      <vt:lpstr>PowerPoint Presentation</vt:lpstr>
      <vt:lpstr>Jacob Chansley: Qanon Shaman AKA Yellowstone Wolf</vt:lpstr>
      <vt:lpstr>Jacob Chansley, AKA, Jacob Angeli</vt:lpstr>
      <vt:lpstr>Terrorist Psychology</vt:lpstr>
      <vt:lpstr>Silke, A. (1998), Cheshire-Cat logic: The recurring theme of terrorist abnormality in psychological research</vt:lpstr>
      <vt:lpstr>Silke, A. (1998), Cheshire-Cat logic: The recurring theme of terrorist abnormality in psychological research</vt:lpstr>
      <vt:lpstr>Terrorist Psychology is really not Psychopathology</vt:lpstr>
      <vt:lpstr>Borum’s ‘four stage model to a terrorist mindset’ (see figure below).  </vt:lpstr>
      <vt:lpstr>The ‘Four stage model to a terrorist mindset’ Borum, 2003</vt:lpstr>
      <vt:lpstr>Pyramid of Radicalization</vt:lpstr>
      <vt:lpstr>Pyramid of Radicalization</vt:lpstr>
      <vt:lpstr>The Internet and Social Media</vt:lpstr>
      <vt:lpstr>The Internet and Social Media</vt:lpstr>
      <vt:lpstr>NOTES</vt:lpstr>
      <vt:lpstr>White Supremacy and Neo Nazism</vt:lpstr>
      <vt:lpstr>White Supremacy and Counseling Psychology: A Critical–Conceptual Framework Patrick R. Grzanka, Kirsten A. Gonzalez,  and Lisa B. Spanierman</vt:lpstr>
      <vt:lpstr>3. A Case Study</vt:lpstr>
      <vt:lpstr>Jay </vt:lpstr>
      <vt:lpstr>Jay </vt:lpstr>
      <vt:lpstr>Applying the Four Stage Model to Jay’s Terrorist Mindset</vt:lpstr>
      <vt:lpstr>Three co-conspirators</vt:lpstr>
      <vt:lpstr>Status as of April 1, 2022</vt:lpstr>
      <vt:lpstr>A Short Bibliography</vt:lpstr>
      <vt:lpstr>A Short 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Extremist Hate Groups and the Lure toward Violence</dc:title>
  <dc:creator>Michael Ditsky</dc:creator>
  <cp:lastModifiedBy>Michael Ditsky</cp:lastModifiedBy>
  <cp:revision>83</cp:revision>
  <dcterms:created xsi:type="dcterms:W3CDTF">2022-02-19T18:16:28Z</dcterms:created>
  <dcterms:modified xsi:type="dcterms:W3CDTF">2022-04-29T16:31:40Z</dcterms:modified>
</cp:coreProperties>
</file>